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57" r:id="rId4"/>
    <p:sldId id="283" r:id="rId5"/>
    <p:sldId id="271" r:id="rId6"/>
    <p:sldId id="280" r:id="rId7"/>
    <p:sldId id="282" r:id="rId8"/>
    <p:sldId id="274" r:id="rId9"/>
    <p:sldId id="268" r:id="rId10"/>
    <p:sldId id="278" r:id="rId11"/>
    <p:sldId id="273" r:id="rId12"/>
    <p:sldId id="265" r:id="rId13"/>
    <p:sldId id="266" r:id="rId14"/>
    <p:sldId id="284" r:id="rId15"/>
    <p:sldId id="285"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43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25.06.2018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25.06.2018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25.06.2018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25.06.2018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25.06.2018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25.06.2018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25.06.2018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30174"/>
            <a:ext cx="3008313" cy="1210594"/>
          </a:xfrm>
        </p:spPr>
        <p:txBody>
          <a:bodyPr>
            <a:normAutofit fontScale="90000"/>
          </a:bodyPr>
          <a:lstStyle/>
          <a:p>
            <a:r>
              <a:rPr lang="uk-UA" b="0" dirty="0" smtClean="0">
                <a:solidFill>
                  <a:srgbClr val="3B3B3B"/>
                </a:solidFill>
                <a:latin typeface="Times New Roman"/>
                <a:ea typeface="Times New Roman"/>
                <a:cs typeface="Times New Roman"/>
              </a:rPr>
              <a:t/>
            </a:r>
            <a:br>
              <a:rPr lang="uk-UA" b="0" dirty="0" smtClean="0">
                <a:solidFill>
                  <a:srgbClr val="3B3B3B"/>
                </a:solidFill>
                <a:latin typeface="Times New Roman"/>
                <a:ea typeface="Times New Roman"/>
                <a:cs typeface="Times New Roman"/>
              </a:rPr>
            </a:br>
            <a:r>
              <a:rPr lang="uk-UA" b="0" dirty="0">
                <a:solidFill>
                  <a:srgbClr val="3B3B3B"/>
                </a:solidFill>
                <a:latin typeface="Times New Roman"/>
                <a:ea typeface="Times New Roman"/>
                <a:cs typeface="Times New Roman"/>
              </a:rPr>
              <a:t/>
            </a:r>
            <a:br>
              <a:rPr lang="uk-UA" b="0" dirty="0">
                <a:solidFill>
                  <a:srgbClr val="3B3B3B"/>
                </a:solidFill>
                <a:latin typeface="Times New Roman"/>
                <a:ea typeface="Times New Roman"/>
                <a:cs typeface="Times New Roman"/>
              </a:rPr>
            </a:br>
            <a:r>
              <a:rPr lang="uk-UA" b="0" dirty="0" smtClean="0">
                <a:solidFill>
                  <a:srgbClr val="3B3B3B"/>
                </a:solidFill>
                <a:latin typeface="Times New Roman"/>
                <a:ea typeface="Times New Roman"/>
                <a:cs typeface="Times New Roman"/>
              </a:rPr>
              <a:t/>
            </a:r>
            <a:br>
              <a:rPr lang="uk-UA" b="0" dirty="0" smtClean="0">
                <a:solidFill>
                  <a:srgbClr val="3B3B3B"/>
                </a:solidFill>
                <a:latin typeface="Times New Roman"/>
                <a:ea typeface="Times New Roman"/>
                <a:cs typeface="Times New Roman"/>
              </a:rPr>
            </a:br>
            <a:r>
              <a:rPr lang="uk-UA" b="0" dirty="0">
                <a:solidFill>
                  <a:srgbClr val="3B3B3B"/>
                </a:solidFill>
                <a:latin typeface="Times New Roman"/>
                <a:ea typeface="Times New Roman"/>
                <a:cs typeface="Times New Roman"/>
              </a:rPr>
              <a:t/>
            </a:r>
            <a:br>
              <a:rPr lang="uk-UA" b="0" dirty="0">
                <a:solidFill>
                  <a:srgbClr val="3B3B3B"/>
                </a:solidFill>
                <a:latin typeface="Times New Roman"/>
                <a:ea typeface="Times New Roman"/>
                <a:cs typeface="Times New Roman"/>
              </a:rPr>
            </a:br>
            <a:r>
              <a:rPr lang="uk-UA" sz="2200" b="0" dirty="0" smtClean="0">
                <a:solidFill>
                  <a:srgbClr val="3B3B3B"/>
                </a:solidFill>
                <a:latin typeface="Times New Roman"/>
                <a:ea typeface="Times New Roman"/>
                <a:cs typeface="Times New Roman"/>
              </a:rPr>
              <a:t>     </a:t>
            </a:r>
            <a:br>
              <a:rPr lang="uk-UA" sz="2200" b="0" dirty="0" smtClean="0">
                <a:solidFill>
                  <a:srgbClr val="3B3B3B"/>
                </a:solidFill>
                <a:latin typeface="Times New Roman"/>
                <a:ea typeface="Times New Roman"/>
                <a:cs typeface="Times New Roman"/>
              </a:rPr>
            </a:br>
            <a:r>
              <a:rPr lang="uk-UA" sz="2200" b="0" dirty="0">
                <a:solidFill>
                  <a:srgbClr val="3B3B3B"/>
                </a:solidFill>
                <a:latin typeface="Times New Roman"/>
                <a:ea typeface="Times New Roman"/>
                <a:cs typeface="Times New Roman"/>
              </a:rPr>
              <a:t/>
            </a:r>
            <a:br>
              <a:rPr lang="uk-UA" sz="2200" b="0" dirty="0">
                <a:solidFill>
                  <a:srgbClr val="3B3B3B"/>
                </a:solidFill>
                <a:latin typeface="Times New Roman"/>
                <a:ea typeface="Times New Roman"/>
                <a:cs typeface="Times New Roman"/>
              </a:rPr>
            </a:br>
            <a:r>
              <a:rPr lang="uk-UA" sz="2200" b="0" dirty="0" smtClean="0">
                <a:solidFill>
                  <a:srgbClr val="3B3B3B"/>
                </a:solidFill>
                <a:latin typeface="Times New Roman"/>
                <a:ea typeface="Times New Roman"/>
                <a:cs typeface="Times New Roman"/>
              </a:rPr>
              <a:t/>
            </a:r>
            <a:br>
              <a:rPr lang="uk-UA" sz="2200" b="0" dirty="0" smtClean="0">
                <a:solidFill>
                  <a:srgbClr val="3B3B3B"/>
                </a:solidFill>
                <a:latin typeface="Times New Roman"/>
                <a:ea typeface="Times New Roman"/>
                <a:cs typeface="Times New Roman"/>
              </a:rPr>
            </a:br>
            <a:r>
              <a:rPr lang="uk-UA" sz="2200" b="0" dirty="0">
                <a:solidFill>
                  <a:srgbClr val="3B3B3B"/>
                </a:solidFill>
                <a:latin typeface="Times New Roman"/>
                <a:ea typeface="Times New Roman"/>
                <a:cs typeface="Times New Roman"/>
              </a:rPr>
              <a:t/>
            </a:r>
            <a:br>
              <a:rPr lang="uk-UA" sz="2200" b="0" dirty="0">
                <a:solidFill>
                  <a:srgbClr val="3B3B3B"/>
                </a:solidFill>
                <a:latin typeface="Times New Roman"/>
                <a:ea typeface="Times New Roman"/>
                <a:cs typeface="Times New Roman"/>
              </a:rPr>
            </a:br>
            <a:r>
              <a:rPr lang="uk-UA" sz="2200" b="0" dirty="0" smtClean="0">
                <a:solidFill>
                  <a:srgbClr val="3B3B3B"/>
                </a:solidFill>
                <a:latin typeface="Times New Roman"/>
                <a:ea typeface="Times New Roman"/>
                <a:cs typeface="Times New Roman"/>
              </a:rPr>
              <a:t/>
            </a:r>
            <a:br>
              <a:rPr lang="uk-UA" sz="2200" b="0" dirty="0" smtClean="0">
                <a:solidFill>
                  <a:srgbClr val="3B3B3B"/>
                </a:solidFill>
                <a:latin typeface="Times New Roman"/>
                <a:ea typeface="Times New Roman"/>
                <a:cs typeface="Times New Roman"/>
              </a:rPr>
            </a:br>
            <a:r>
              <a:rPr lang="uk-UA" sz="2200" b="0" dirty="0">
                <a:solidFill>
                  <a:srgbClr val="3B3B3B"/>
                </a:solidFill>
                <a:latin typeface="Times New Roman"/>
                <a:ea typeface="Times New Roman"/>
                <a:cs typeface="Times New Roman"/>
              </a:rPr>
              <a:t/>
            </a:r>
            <a:br>
              <a:rPr lang="uk-UA" sz="2200" b="0" dirty="0">
                <a:solidFill>
                  <a:srgbClr val="3B3B3B"/>
                </a:solidFill>
                <a:latin typeface="Times New Roman"/>
                <a:ea typeface="Times New Roman"/>
                <a:cs typeface="Times New Roman"/>
              </a:rPr>
            </a:br>
            <a:r>
              <a:rPr lang="uk-UA" sz="2200" b="0" dirty="0" smtClean="0">
                <a:solidFill>
                  <a:srgbClr val="3B3B3B"/>
                </a:solidFill>
                <a:latin typeface="Times New Roman"/>
                <a:ea typeface="Times New Roman"/>
                <a:cs typeface="Times New Roman"/>
              </a:rPr>
              <a:t>     Причиною </a:t>
            </a:r>
            <a:r>
              <a:rPr lang="uk-UA" sz="2200" dirty="0">
                <a:solidFill>
                  <a:srgbClr val="3B3B3B"/>
                </a:solidFill>
                <a:latin typeface="Times New Roman"/>
                <a:ea typeface="Times New Roman"/>
                <a:cs typeface="Times New Roman"/>
              </a:rPr>
              <a:t>Голокост</a:t>
            </a:r>
            <a:r>
              <a:rPr lang="uk-UA" sz="2200" b="0" dirty="0">
                <a:solidFill>
                  <a:srgbClr val="3B3B3B"/>
                </a:solidFill>
                <a:latin typeface="Times New Roman"/>
                <a:ea typeface="Times New Roman"/>
                <a:cs typeface="Times New Roman"/>
              </a:rPr>
              <a:t>у став антисемітизм, який пропагував Гітлер.</a:t>
            </a:r>
            <a:r>
              <a:rPr lang="ru-RU" sz="1400" dirty="0">
                <a:solidFill>
                  <a:prstClr val="black"/>
                </a:solidFill>
                <a:ea typeface="Calibri"/>
                <a:cs typeface="Times New Roman"/>
              </a:rPr>
              <a:t/>
            </a:r>
            <a:br>
              <a:rPr lang="ru-RU" sz="1400" dirty="0">
                <a:solidFill>
                  <a:prstClr val="black"/>
                </a:solidFill>
                <a:ea typeface="Calibri"/>
                <a:cs typeface="Times New Roman"/>
              </a:rPr>
            </a:br>
            <a:endParaRPr lang="ru-RU" dirty="0"/>
          </a:p>
        </p:txBody>
      </p:sp>
      <p:sp>
        <p:nvSpPr>
          <p:cNvPr id="3" name="Объект 2"/>
          <p:cNvSpPr>
            <a:spLocks noGrp="1"/>
          </p:cNvSpPr>
          <p:nvPr>
            <p:ph idx="1"/>
          </p:nvPr>
        </p:nvSpPr>
        <p:spPr/>
        <p:txBody>
          <a:bodyPr/>
          <a:lstStyle/>
          <a:p>
            <a:endParaRPr lang="ru-RU" dirty="0"/>
          </a:p>
        </p:txBody>
      </p:sp>
      <p:sp>
        <p:nvSpPr>
          <p:cNvPr id="4" name="Текст 3"/>
          <p:cNvSpPr>
            <a:spLocks noGrp="1"/>
          </p:cNvSpPr>
          <p:nvPr>
            <p:ph type="body" sz="half" idx="2"/>
          </p:nvPr>
        </p:nvSpPr>
        <p:spPr>
          <a:xfrm>
            <a:off x="467544" y="1340767"/>
            <a:ext cx="3008313" cy="4824537"/>
          </a:xfrm>
        </p:spPr>
        <p:txBody>
          <a:bodyPr>
            <a:normAutofit lnSpcReduction="10000"/>
          </a:bodyPr>
          <a:lstStyle/>
          <a:p>
            <a:pPr fontAlgn="base">
              <a:lnSpc>
                <a:spcPct val="115000"/>
              </a:lnSpc>
              <a:spcAft>
                <a:spcPts val="1500"/>
              </a:spcAft>
            </a:pPr>
            <a:r>
              <a:rPr lang="uk-UA" sz="2000" dirty="0" smtClean="0">
                <a:solidFill>
                  <a:srgbClr val="3B3B3B"/>
                </a:solidFill>
                <a:latin typeface="Times New Roman"/>
                <a:ea typeface="Times New Roman"/>
                <a:cs typeface="Times New Roman"/>
              </a:rPr>
              <a:t>Спочатку </a:t>
            </a:r>
            <a:r>
              <a:rPr lang="uk-UA" sz="2000" dirty="0">
                <a:solidFill>
                  <a:srgbClr val="3B3B3B"/>
                </a:solidFill>
                <a:latin typeface="Times New Roman"/>
                <a:ea typeface="Times New Roman"/>
                <a:cs typeface="Times New Roman"/>
              </a:rPr>
              <a:t>німці масово депортували євреїв, потім в 1941 році Герман </a:t>
            </a:r>
            <a:r>
              <a:rPr lang="uk-UA" sz="2000" dirty="0" err="1">
                <a:solidFill>
                  <a:srgbClr val="3B3B3B"/>
                </a:solidFill>
                <a:latin typeface="Times New Roman"/>
                <a:ea typeface="Times New Roman"/>
                <a:cs typeface="Times New Roman"/>
              </a:rPr>
              <a:t>Герінг</a:t>
            </a:r>
            <a:r>
              <a:rPr lang="uk-UA" sz="2000" dirty="0">
                <a:solidFill>
                  <a:srgbClr val="3B3B3B"/>
                </a:solidFill>
                <a:latin typeface="Times New Roman"/>
                <a:ea typeface="Times New Roman"/>
                <a:cs typeface="Times New Roman"/>
              </a:rPr>
              <a:t> підписав наказ про призначення глави РСХА </a:t>
            </a:r>
            <a:r>
              <a:rPr lang="uk-UA" sz="2000" dirty="0" err="1">
                <a:solidFill>
                  <a:srgbClr val="3B3B3B"/>
                </a:solidFill>
                <a:latin typeface="Times New Roman"/>
                <a:ea typeface="Times New Roman"/>
                <a:cs typeface="Times New Roman"/>
              </a:rPr>
              <a:t>Рейнхарда</a:t>
            </a:r>
            <a:r>
              <a:rPr lang="uk-UA" sz="2000" dirty="0">
                <a:solidFill>
                  <a:srgbClr val="3B3B3B"/>
                </a:solidFill>
                <a:latin typeface="Times New Roman"/>
                <a:ea typeface="Times New Roman"/>
                <a:cs typeface="Times New Roman"/>
              </a:rPr>
              <a:t> </a:t>
            </a:r>
            <a:r>
              <a:rPr lang="uk-UA" sz="2000" dirty="0" err="1">
                <a:solidFill>
                  <a:srgbClr val="3B3B3B"/>
                </a:solidFill>
                <a:latin typeface="Times New Roman"/>
                <a:ea typeface="Times New Roman"/>
                <a:cs typeface="Times New Roman"/>
              </a:rPr>
              <a:t>Гейдріха</a:t>
            </a:r>
            <a:r>
              <a:rPr lang="uk-UA" sz="2000" dirty="0">
                <a:solidFill>
                  <a:srgbClr val="3B3B3B"/>
                </a:solidFill>
                <a:latin typeface="Times New Roman"/>
                <a:ea typeface="Times New Roman"/>
                <a:cs typeface="Times New Roman"/>
              </a:rPr>
              <a:t> відповідальним за "остаточне вирішення єврейського питання". У цей час почалася депортація євреїв з Німеччини в гетто Польщі, Прибалтики і Білорусі</a:t>
            </a:r>
            <a:r>
              <a:rPr lang="uk-UA" dirty="0">
                <a:solidFill>
                  <a:srgbClr val="3B3B3B"/>
                </a:solidFill>
                <a:latin typeface="Times New Roman"/>
                <a:ea typeface="Times New Roman"/>
                <a:cs typeface="Times New Roman"/>
              </a:rPr>
              <a:t>.</a:t>
            </a:r>
            <a:endParaRPr lang="ru-RU" sz="1200" dirty="0">
              <a:ea typeface="Calibri"/>
              <a:cs typeface="Times New Roman"/>
            </a:endParaRPr>
          </a:p>
          <a:p>
            <a:endParaRPr lang="ru-RU" dirty="0"/>
          </a:p>
        </p:txBody>
      </p:sp>
      <p:pic>
        <p:nvPicPr>
          <p:cNvPr id="1026" name="Picture 2" descr="C:\Users\Женя\Desktop\голокост\вивіз євреїв.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98" y="3026646"/>
            <a:ext cx="4960118" cy="329882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Женя\Desktop\голокост\Гытлер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98" y="260648"/>
            <a:ext cx="4960118"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57379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49"/>
            <a:ext cx="3008313" cy="59607"/>
          </a:xfrm>
        </p:spPr>
        <p:txBody>
          <a:bodyPr>
            <a:noAutofit/>
          </a:bodyPr>
          <a:lstStyle/>
          <a:p>
            <a:endParaRPr lang="uk-UA" sz="1800" b="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r>
              <a:rPr lang="uk-UA" sz="1800" dirty="0" smtClean="0"/>
              <a:t>Віденці вітають Гітлера</a:t>
            </a:r>
            <a:endParaRPr lang="ru-RU" sz="1800" dirty="0"/>
          </a:p>
        </p:txBody>
      </p:sp>
      <p:sp>
        <p:nvSpPr>
          <p:cNvPr id="4" name="Текст 3"/>
          <p:cNvSpPr>
            <a:spLocks noGrp="1"/>
          </p:cNvSpPr>
          <p:nvPr>
            <p:ph type="body" sz="half" idx="2"/>
          </p:nvPr>
        </p:nvSpPr>
        <p:spPr>
          <a:xfrm>
            <a:off x="457200" y="764704"/>
            <a:ext cx="3008313" cy="5361459"/>
          </a:xfrm>
        </p:spPr>
        <p:txBody>
          <a:bodyPr>
            <a:normAutofit/>
          </a:bodyPr>
          <a:lstStyle/>
          <a:p>
            <a:pPr>
              <a:lnSpc>
                <a:spcPct val="115000"/>
              </a:lnSpc>
              <a:spcAft>
                <a:spcPts val="0"/>
              </a:spcAft>
            </a:pPr>
            <a:r>
              <a:rPr lang="uk-UA" sz="2000" dirty="0" smtClean="0">
                <a:solidFill>
                  <a:srgbClr val="333333"/>
                </a:solidFill>
                <a:latin typeface="Times New Roman"/>
                <a:ea typeface="Calibri"/>
                <a:cs typeface="Times New Roman"/>
              </a:rPr>
              <a:t>    </a:t>
            </a:r>
            <a:r>
              <a:rPr lang="uk-UA" sz="1800" dirty="0">
                <a:latin typeface="Times New Roman"/>
                <a:ea typeface="Times New Roman"/>
              </a:rPr>
              <a:t>У 1933 </a:t>
            </a:r>
            <a:r>
              <a:rPr lang="uk-UA" sz="1800" dirty="0" smtClean="0">
                <a:latin typeface="Times New Roman"/>
                <a:ea typeface="Times New Roman"/>
              </a:rPr>
              <a:t>р </a:t>
            </a:r>
            <a:r>
              <a:rPr lang="uk-UA" sz="1800" dirty="0">
                <a:solidFill>
                  <a:prstClr val="black"/>
                </a:solidFill>
                <a:latin typeface="Times New Roman" panose="02020603050405020304" pitchFamily="18" charset="0"/>
                <a:cs typeface="Times New Roman" panose="02020603050405020304" pitchFamily="18" charset="0"/>
              </a:rPr>
              <a:t>Адольф Гітлер </a:t>
            </a:r>
            <a:r>
              <a:rPr lang="uk-UA" sz="1800" dirty="0" smtClean="0">
                <a:latin typeface="Times New Roman"/>
                <a:ea typeface="Times New Roman"/>
              </a:rPr>
              <a:t>прийшов </a:t>
            </a:r>
            <a:r>
              <a:rPr lang="uk-UA" sz="1800" dirty="0">
                <a:latin typeface="Times New Roman"/>
                <a:ea typeface="Times New Roman"/>
              </a:rPr>
              <a:t>до </a:t>
            </a:r>
            <a:r>
              <a:rPr lang="uk-UA" sz="1800" dirty="0" smtClean="0">
                <a:latin typeface="Times New Roman"/>
                <a:ea typeface="Times New Roman"/>
              </a:rPr>
              <a:t>влади  - </a:t>
            </a:r>
            <a:r>
              <a:rPr lang="uk-UA" sz="1800" dirty="0" smtClean="0">
                <a:solidFill>
                  <a:prstClr val="black"/>
                </a:solidFill>
                <a:latin typeface="Times New Roman" panose="02020603050405020304" pitchFamily="18" charset="0"/>
                <a:ea typeface="+mj-ea"/>
                <a:cs typeface="Times New Roman" panose="02020603050405020304" pitchFamily="18" charset="0"/>
              </a:rPr>
              <a:t>зайняв </a:t>
            </a:r>
            <a:r>
              <a:rPr lang="uk-UA" sz="1800" dirty="0">
                <a:solidFill>
                  <a:prstClr val="black"/>
                </a:solidFill>
                <a:latin typeface="Times New Roman" panose="02020603050405020304" pitchFamily="18" charset="0"/>
                <a:ea typeface="+mj-ea"/>
                <a:cs typeface="Times New Roman" panose="02020603050405020304" pitchFamily="18" charset="0"/>
              </a:rPr>
              <a:t>пост </a:t>
            </a:r>
            <a:r>
              <a:rPr lang="uk-UA" sz="1800" dirty="0" err="1">
                <a:solidFill>
                  <a:prstClr val="black"/>
                </a:solidFill>
                <a:latin typeface="Times New Roman" panose="02020603050405020304" pitchFamily="18" charset="0"/>
                <a:ea typeface="+mj-ea"/>
                <a:cs typeface="Times New Roman" panose="02020603050405020304" pitchFamily="18" charset="0"/>
              </a:rPr>
              <a:t>райсхканцлера</a:t>
            </a:r>
            <a:r>
              <a:rPr lang="uk-UA" sz="1800" dirty="0">
                <a:solidFill>
                  <a:prstClr val="black"/>
                </a:solidFill>
                <a:latin typeface="Times New Roman" panose="02020603050405020304" pitchFamily="18" charset="0"/>
                <a:ea typeface="+mj-ea"/>
                <a:cs typeface="Times New Roman" panose="02020603050405020304" pitchFamily="18" charset="0"/>
              </a:rPr>
              <a:t> Німеччини (прем</a:t>
            </a:r>
            <a:r>
              <a:rPr lang="en-US" sz="1800" dirty="0">
                <a:solidFill>
                  <a:prstClr val="black"/>
                </a:solidFill>
                <a:latin typeface="Times New Roman" panose="02020603050405020304" pitchFamily="18" charset="0"/>
                <a:ea typeface="+mj-ea"/>
                <a:cs typeface="Times New Roman" panose="02020603050405020304" pitchFamily="18" charset="0"/>
              </a:rPr>
              <a:t>’</a:t>
            </a:r>
            <a:r>
              <a:rPr lang="uk-UA" sz="1800" dirty="0" err="1">
                <a:solidFill>
                  <a:prstClr val="black"/>
                </a:solidFill>
                <a:latin typeface="Times New Roman" panose="02020603050405020304" pitchFamily="18" charset="0"/>
                <a:ea typeface="+mj-ea"/>
                <a:cs typeface="Times New Roman" panose="02020603050405020304" pitchFamily="18" charset="0"/>
              </a:rPr>
              <a:t>єр</a:t>
            </a:r>
            <a:r>
              <a:rPr lang="uk-UA" sz="1800" dirty="0">
                <a:solidFill>
                  <a:prstClr val="black"/>
                </a:solidFill>
                <a:latin typeface="Times New Roman" panose="02020603050405020304" pitchFamily="18" charset="0"/>
                <a:ea typeface="+mj-ea"/>
                <a:cs typeface="Times New Roman" panose="02020603050405020304" pitchFamily="18" charset="0"/>
              </a:rPr>
              <a:t> - міністра)</a:t>
            </a:r>
            <a:r>
              <a:rPr lang="uk-UA" sz="1800" dirty="0" smtClean="0">
                <a:latin typeface="Times New Roman"/>
                <a:ea typeface="Times New Roman"/>
              </a:rPr>
              <a:t> </a:t>
            </a:r>
            <a:r>
              <a:rPr lang="uk-UA" sz="1800" dirty="0">
                <a:latin typeface="Times New Roman"/>
                <a:ea typeface="Times New Roman"/>
              </a:rPr>
              <a:t>і </a:t>
            </a:r>
            <a:r>
              <a:rPr lang="uk-UA" sz="1800" dirty="0" smtClean="0">
                <a:latin typeface="Times New Roman"/>
                <a:ea typeface="Times New Roman"/>
              </a:rPr>
              <a:t>одразу </a:t>
            </a:r>
            <a:r>
              <a:rPr lang="uk-UA" sz="1800" dirty="0">
                <a:latin typeface="Times New Roman"/>
                <a:ea typeface="Times New Roman"/>
              </a:rPr>
              <a:t>був створений перший  концтабір </a:t>
            </a:r>
            <a:r>
              <a:rPr lang="uk-UA" sz="1800" dirty="0" err="1">
                <a:latin typeface="Times New Roman"/>
                <a:ea typeface="Times New Roman"/>
              </a:rPr>
              <a:t>Дахау</a:t>
            </a:r>
            <a:r>
              <a:rPr lang="uk-UA" sz="1800" dirty="0">
                <a:latin typeface="Times New Roman"/>
                <a:ea typeface="Times New Roman"/>
              </a:rPr>
              <a:t>, у якому ізолювали опозиціонерів нацистського режиму: комуністів, соціал – демократів. </a:t>
            </a:r>
            <a:r>
              <a:rPr lang="uk-UA" sz="1800" b="1" dirty="0" smtClean="0">
                <a:solidFill>
                  <a:prstClr val="black"/>
                </a:solidFill>
                <a:latin typeface="Times New Roman" panose="02020603050405020304" pitchFamily="18" charset="0"/>
                <a:ea typeface="Calibri"/>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9428" y="3140968"/>
            <a:ext cx="4848065" cy="3024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descr="C:\Users\Женя\Desktop\голокост\віденці вітають Гіт,19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0399" y="643327"/>
            <a:ext cx="4824536" cy="222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86490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365104"/>
            <a:ext cx="5486400" cy="1002234"/>
          </a:xfrm>
        </p:spPr>
        <p:txBody>
          <a:bodyPr>
            <a:normAutofit/>
          </a:bodyPr>
          <a:lstStyle/>
          <a:p>
            <a:pPr fontAlgn="base">
              <a:lnSpc>
                <a:spcPct val="115000"/>
              </a:lnSpc>
              <a:spcAft>
                <a:spcPts val="1500"/>
              </a:spcAft>
            </a:pPr>
            <a:r>
              <a:rPr lang="uk-UA" sz="1800" dirty="0">
                <a:solidFill>
                  <a:srgbClr val="3B3B3B"/>
                </a:solidFill>
                <a:latin typeface="Times New Roman"/>
                <a:ea typeface="Times New Roman"/>
                <a:cs typeface="Times New Roman"/>
              </a:rPr>
              <a:t> </a:t>
            </a:r>
            <a:r>
              <a:rPr lang="uk-UA" sz="1800" dirty="0" smtClean="0">
                <a:solidFill>
                  <a:srgbClr val="3B3B3B"/>
                </a:solidFill>
                <a:latin typeface="Times New Roman"/>
                <a:ea typeface="Times New Roman"/>
                <a:cs typeface="Times New Roman"/>
              </a:rPr>
              <a:t> </a:t>
            </a:r>
            <a:endParaRPr lang="ru-RU" dirty="0"/>
          </a:p>
        </p:txBody>
      </p:sp>
      <p:sp>
        <p:nvSpPr>
          <p:cNvPr id="3" name="Рисунок 2"/>
          <p:cNvSpPr>
            <a:spLocks noGrp="1"/>
          </p:cNvSpPr>
          <p:nvPr>
            <p:ph type="pic" idx="1"/>
          </p:nvPr>
        </p:nvSpPr>
        <p:spPr>
          <a:xfrm>
            <a:off x="1792288" y="612775"/>
            <a:ext cx="5486400" cy="3536305"/>
          </a:xfrm>
        </p:spPr>
      </p:sp>
      <p:sp>
        <p:nvSpPr>
          <p:cNvPr id="4" name="Текст 3"/>
          <p:cNvSpPr>
            <a:spLocks noGrp="1"/>
          </p:cNvSpPr>
          <p:nvPr>
            <p:ph type="body" sz="half" idx="2"/>
          </p:nvPr>
        </p:nvSpPr>
        <p:spPr>
          <a:xfrm>
            <a:off x="467544" y="4797152"/>
            <a:ext cx="8496944" cy="1375048"/>
          </a:xfrm>
        </p:spPr>
        <p:txBody>
          <a:bodyPr>
            <a:normAutofit/>
          </a:bodyPr>
          <a:lstStyle/>
          <a:p>
            <a:pPr lvl="1"/>
            <a:r>
              <a:rPr lang="uk-UA"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    </a:t>
            </a:r>
            <a:r>
              <a:rPr lang="ru-RU" sz="1800" dirty="0" smtClean="0">
                <a:solidFill>
                  <a:srgbClr val="222222"/>
                </a:solidFill>
                <a:latin typeface="Times New Roman" panose="02020603050405020304" pitchFamily="18" charset="0"/>
                <a:cs typeface="Times New Roman" panose="02020603050405020304" pitchFamily="18" charset="0"/>
              </a:rPr>
              <a:t>За </a:t>
            </a:r>
            <a:r>
              <a:rPr lang="ru-RU" sz="1800" dirty="0">
                <a:solidFill>
                  <a:srgbClr val="222222"/>
                </a:solidFill>
                <a:latin typeface="Times New Roman" panose="02020603050405020304" pitchFamily="18" charset="0"/>
                <a:cs typeface="Times New Roman" panose="02020603050405020304" pitchFamily="18" charset="0"/>
              </a:rPr>
              <a:t>наказом</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нацистів </a:t>
            </a:r>
            <a:r>
              <a:rPr lang="ru-RU" sz="1800" dirty="0">
                <a:solidFill>
                  <a:srgbClr val="222222"/>
                </a:solidFill>
                <a:latin typeface="Times New Roman" panose="02020603050405020304" pitchFamily="18" charset="0"/>
                <a:cs typeface="Times New Roman" panose="02020603050405020304" pitchFamily="18" charset="0"/>
              </a:rPr>
              <a:t> </a:t>
            </a:r>
            <a:r>
              <a:rPr lang="uk-UA" sz="1800" dirty="0">
                <a:solidFill>
                  <a:prstClr val="black"/>
                </a:solidFill>
                <a:latin typeface="Times New Roman" panose="02020603050405020304" pitchFamily="18" charset="0"/>
                <a:cs typeface="Times New Roman" panose="02020603050405020304" pitchFamily="18" charset="0"/>
              </a:rPr>
              <a:t> </a:t>
            </a:r>
            <a:r>
              <a:rPr lang="uk-UA" sz="1800" dirty="0" smtClean="0">
                <a:solidFill>
                  <a:prstClr val="black"/>
                </a:solidFill>
                <a:latin typeface="Times New Roman" panose="02020603050405020304" pitchFamily="18" charset="0"/>
                <a:cs typeface="Times New Roman" panose="02020603050405020304" pitchFamily="18" charset="0"/>
              </a:rPr>
              <a:t>всі </a:t>
            </a:r>
            <a:r>
              <a:rPr lang="uk-UA" sz="1800" dirty="0">
                <a:solidFill>
                  <a:prstClr val="black"/>
                </a:solidFill>
                <a:latin typeface="Times New Roman" panose="02020603050405020304" pitchFamily="18" charset="0"/>
                <a:cs typeface="Times New Roman" panose="02020603050405020304" pitchFamily="18" charset="0"/>
              </a:rPr>
              <a:t>євреї, навіть діти, мали  носити </a:t>
            </a:r>
            <a:r>
              <a:rPr lang="uk-UA" sz="1800" dirty="0" smtClean="0">
                <a:latin typeface="Times New Roman" panose="02020603050405020304" pitchFamily="18" charset="0"/>
                <a:cs typeface="Times New Roman" panose="02020603050405020304" pitchFamily="18" charset="0"/>
              </a:rPr>
              <a:t>Жовту зірку або Лату  -  особливий відмітний «жовтий знак» або «знак ганьби»,</a:t>
            </a:r>
          </a:p>
          <a:p>
            <a:pPr lvl="1"/>
            <a:r>
              <a:rPr lang="uk-UA" sz="1800" dirty="0" smtClean="0">
                <a:solidFill>
                  <a:srgbClr val="222222"/>
                </a:solidFill>
                <a:latin typeface="Times New Roman" panose="02020603050405020304" pitchFamily="18" charset="0"/>
                <a:cs typeface="Times New Roman" panose="02020603050405020304" pitchFamily="18" charset="0"/>
              </a:rPr>
              <a:t>щоб відрізнятися в громадських місцях</a:t>
            </a:r>
            <a:endParaRPr lang="uk-UA" sz="1800" dirty="0">
              <a:latin typeface="Times New Roman" panose="02020603050405020304" pitchFamily="18" charset="0"/>
              <a:cs typeface="Times New Roman" panose="02020603050405020304" pitchFamily="18" charset="0"/>
            </a:endParaRPr>
          </a:p>
        </p:txBody>
      </p:sp>
      <p:pic>
        <p:nvPicPr>
          <p:cNvPr id="2050" name="Picture 2" descr="C:\Users\Женя\Desktop\голокост\діти зірки.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707582"/>
            <a:ext cx="3888431" cy="3908028"/>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Женя\Desktop\голокост\зыпка.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1" y="707582"/>
            <a:ext cx="4392488" cy="4089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541340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400" b="1" dirty="0" err="1" smtClean="0">
                <a:latin typeface="Times New Roman" panose="02020603050405020304" pitchFamily="18" charset="0"/>
                <a:cs typeface="Times New Roman" panose="02020603050405020304" pitchFamily="18" charset="0"/>
              </a:rPr>
              <a:t>Даха́у</a:t>
            </a:r>
            <a:r>
              <a:rPr lang="uk-UA" sz="2000" dirty="0" smtClean="0">
                <a:latin typeface="Times New Roman" panose="02020603050405020304" pitchFamily="18" charset="0"/>
                <a:cs typeface="Times New Roman" panose="02020603050405020304" pitchFamily="18" charset="0"/>
              </a:rPr>
              <a:t> — один з перших нацистських концтаборів у Південній Німеччині біля Мюнхена. Почав діяти з </a:t>
            </a:r>
            <a:r>
              <a:rPr lang="uk-UA" sz="2000" dirty="0" smtClean="0">
                <a:solidFill>
                  <a:srgbClr val="222222"/>
                </a:solidFill>
                <a:latin typeface="Times New Roman" panose="02020603050405020304" pitchFamily="18" charset="0"/>
                <a:cs typeface="Times New Roman" panose="02020603050405020304" pitchFamily="18" charset="0"/>
              </a:rPr>
              <a:t>20 березня 1933 року</a:t>
            </a:r>
            <a:r>
              <a:rPr lang="uk-UA" sz="2000" dirty="0" smtClean="0">
                <a:latin typeface="Times New Roman" panose="02020603050405020304" pitchFamily="18" charset="0"/>
                <a:cs typeface="Times New Roman" panose="02020603050405020304" pitchFamily="18" charset="0"/>
              </a:rPr>
              <a:t> </a:t>
            </a:r>
            <a:endParaRPr lang="uk-UA"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468806" y="1268760"/>
            <a:ext cx="4040188" cy="639762"/>
          </a:xfrm>
        </p:spPr>
        <p:txBody>
          <a:bodyPr>
            <a:normAutofit/>
          </a:bodyPr>
          <a:lstStyle/>
          <a:p>
            <a:r>
              <a:rPr lang="uk-UA" sz="2000" b="0" dirty="0" smtClean="0">
                <a:latin typeface="Times New Roman" panose="02020603050405020304" pitchFamily="18" charset="0"/>
                <a:cs typeface="Times New Roman" panose="02020603050405020304" pitchFamily="18" charset="0"/>
              </a:rPr>
              <a:t>Бараки , в яких перебували в</a:t>
            </a:r>
            <a:r>
              <a:rPr lang="en-US" sz="2000" b="0" dirty="0" smtClean="0">
                <a:latin typeface="Times New Roman" panose="02020603050405020304" pitchFamily="18" charset="0"/>
                <a:cs typeface="Times New Roman" panose="02020603050405020304" pitchFamily="18" charset="0"/>
              </a:rPr>
              <a:t>’</a:t>
            </a:r>
            <a:r>
              <a:rPr lang="uk-UA" sz="2000" b="0" dirty="0" err="1" smtClean="0">
                <a:latin typeface="Times New Roman" panose="02020603050405020304" pitchFamily="18" charset="0"/>
                <a:cs typeface="Times New Roman" panose="02020603050405020304" pitchFamily="18" charset="0"/>
              </a:rPr>
              <a:t>язні</a:t>
            </a:r>
            <a:endParaRPr lang="ru-RU" sz="2000" b="0"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p:txBody>
          <a:bodyPr/>
          <a:lstStyle/>
          <a:p>
            <a:endParaRPr lang="ru-RU"/>
          </a:p>
        </p:txBody>
      </p:sp>
      <p:sp>
        <p:nvSpPr>
          <p:cNvPr id="5" name="Текст 4"/>
          <p:cNvSpPr>
            <a:spLocks noGrp="1"/>
          </p:cNvSpPr>
          <p:nvPr>
            <p:ph type="body" sz="quarter" idx="3"/>
          </p:nvPr>
        </p:nvSpPr>
        <p:spPr>
          <a:xfrm>
            <a:off x="4644008" y="1268760"/>
            <a:ext cx="4041775" cy="639762"/>
          </a:xfrm>
        </p:spPr>
        <p:txBody>
          <a:bodyPr>
            <a:normAutofit/>
          </a:bodyPr>
          <a:lstStyle/>
          <a:p>
            <a:pPr algn="ctr"/>
            <a:r>
              <a:rPr lang="uk-UA" sz="2000" b="0" dirty="0" smtClean="0">
                <a:latin typeface="Times New Roman" panose="02020603050405020304" pitchFamily="18" charset="0"/>
                <a:cs typeface="Times New Roman" panose="02020603050405020304" pitchFamily="18" charset="0"/>
              </a:rPr>
              <a:t>Жертви </a:t>
            </a:r>
            <a:r>
              <a:rPr lang="uk-UA" sz="2000" b="0" dirty="0" err="1" smtClean="0">
                <a:latin typeface="Times New Roman" panose="02020603050405020304" pitchFamily="18" charset="0"/>
                <a:cs typeface="Times New Roman" panose="02020603050405020304" pitchFamily="18" charset="0"/>
              </a:rPr>
              <a:t>Дахау</a:t>
            </a:r>
            <a:endParaRPr lang="ru-RU" sz="2000" b="0" dirty="0">
              <a:latin typeface="Times New Roman" panose="02020603050405020304" pitchFamily="18" charset="0"/>
              <a:cs typeface="Times New Roman" panose="02020603050405020304" pitchFamily="18" charset="0"/>
            </a:endParaRPr>
          </a:p>
        </p:txBody>
      </p:sp>
      <p:sp>
        <p:nvSpPr>
          <p:cNvPr id="6" name="Объект 5"/>
          <p:cNvSpPr>
            <a:spLocks noGrp="1"/>
          </p:cNvSpPr>
          <p:nvPr>
            <p:ph sz="quarter" idx="4"/>
          </p:nvPr>
        </p:nvSpPr>
        <p:spPr>
          <a:xfrm>
            <a:off x="4637112" y="2230625"/>
            <a:ext cx="4041775" cy="3646646"/>
          </a:xfrm>
        </p:spPr>
        <p:txBody>
          <a:bodyPr/>
          <a:lstStyle/>
          <a:p>
            <a:endParaRPr lang="ru-RU"/>
          </a:p>
        </p:txBody>
      </p:sp>
      <p:pic>
        <p:nvPicPr>
          <p:cNvPr id="6146" name="Picture 2" descr="C:\Users\Женя\Desktop\голокост\дахау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320" y="2060848"/>
            <a:ext cx="4171687" cy="4032448"/>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Женя\Desktop\голокост\дахау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2060848"/>
            <a:ext cx="4104456"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55571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3008313" cy="1318468"/>
          </a:xfrm>
        </p:spPr>
        <p:txBody>
          <a:bodyPr>
            <a:normAutofit fontScale="90000"/>
          </a:bodyPr>
          <a:lstStyle/>
          <a:p>
            <a:r>
              <a:rPr lang="ru-RU" sz="2200" b="0" dirty="0" err="1">
                <a:solidFill>
                  <a:prstClr val="black"/>
                </a:solidFill>
                <a:latin typeface="Times New Roman" panose="02020603050405020304" pitchFamily="18" charset="0"/>
                <a:ea typeface="+mn-ea"/>
                <a:cs typeface="Times New Roman" panose="02020603050405020304" pitchFamily="18" charset="0"/>
              </a:rPr>
              <a:t>Аушвіц-Біркенау</a:t>
            </a:r>
            <a:r>
              <a:rPr lang="ru-RU" sz="2200" b="0" dirty="0">
                <a:solidFill>
                  <a:prstClr val="black"/>
                </a:solidFill>
                <a:latin typeface="Times New Roman" panose="02020603050405020304" pitchFamily="18" charset="0"/>
                <a:ea typeface="+mn-ea"/>
                <a:cs typeface="Times New Roman" panose="02020603050405020304" pitchFamily="18" charset="0"/>
              </a:rPr>
              <a:t> (</a:t>
            </a:r>
            <a:r>
              <a:rPr lang="ru-RU" sz="2200" b="0" dirty="0" err="1">
                <a:solidFill>
                  <a:prstClr val="black"/>
                </a:solidFill>
                <a:latin typeface="Times New Roman" panose="02020603050405020304" pitchFamily="18" charset="0"/>
                <a:ea typeface="+mn-ea"/>
                <a:cs typeface="Times New Roman" panose="02020603050405020304" pitchFamily="18" charset="0"/>
              </a:rPr>
              <a:t>нім</a:t>
            </a:r>
            <a:r>
              <a:rPr lang="ru-RU" sz="2200" b="0" dirty="0">
                <a:solidFill>
                  <a:prstClr val="black"/>
                </a:solidFill>
                <a:latin typeface="Times New Roman" panose="02020603050405020304" pitchFamily="18" charset="0"/>
                <a:ea typeface="+mn-ea"/>
                <a:cs typeface="Times New Roman" panose="02020603050405020304" pitchFamily="18" charset="0"/>
              </a:rPr>
              <a:t>. </a:t>
            </a:r>
            <a:r>
              <a:rPr lang="en-US" sz="2200" b="0" dirty="0">
                <a:solidFill>
                  <a:prstClr val="black"/>
                </a:solidFill>
                <a:latin typeface="Times New Roman" panose="02020603050405020304" pitchFamily="18" charset="0"/>
                <a:ea typeface="+mn-ea"/>
                <a:cs typeface="Times New Roman" panose="02020603050405020304" pitchFamily="18" charset="0"/>
              </a:rPr>
              <a:t>KZ Auschwitz-Birkenau, </a:t>
            </a:r>
            <a:r>
              <a:rPr lang="ru-RU" sz="2200" b="0" dirty="0">
                <a:solidFill>
                  <a:prstClr val="black"/>
                </a:solidFill>
                <a:latin typeface="Times New Roman" panose="02020603050405020304" pitchFamily="18" charset="0"/>
                <a:ea typeface="+mn-ea"/>
                <a:cs typeface="Times New Roman" panose="02020603050405020304" pitchFamily="18" charset="0"/>
              </a:rPr>
              <a:t>пол. </a:t>
            </a:r>
            <a:r>
              <a:rPr lang="en-US" sz="2200" b="0" dirty="0">
                <a:solidFill>
                  <a:prstClr val="black"/>
                </a:solidFill>
                <a:latin typeface="Times New Roman" panose="02020603050405020304" pitchFamily="18" charset="0"/>
                <a:ea typeface="+mn-ea"/>
                <a:cs typeface="Times New Roman" panose="02020603050405020304" pitchFamily="18" charset="0"/>
              </a:rPr>
              <a:t>Auschwitz)</a:t>
            </a:r>
            <a:r>
              <a:rPr lang="ru-RU" dirty="0"/>
              <a:t/>
            </a:r>
            <a:br>
              <a:rPr lang="ru-RU" dirty="0"/>
            </a:br>
            <a:endParaRPr lang="ru-RU" sz="2200" b="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lvl="0" indent="0" algn="ctr">
              <a:buNone/>
            </a:pPr>
            <a:r>
              <a:rPr lang="ru-RU" sz="2000" dirty="0">
                <a:solidFill>
                  <a:prstClr val="black"/>
                </a:solidFill>
                <a:latin typeface="Times New Roman" panose="02020603050405020304" pitchFamily="18" charset="0"/>
                <a:ea typeface="+mj-ea"/>
                <a:cs typeface="Times New Roman" panose="02020603050405020304" pitchFamily="18" charset="0"/>
              </a:rPr>
              <a:t> </a:t>
            </a:r>
            <a:r>
              <a:rPr lang="ru-RU" sz="2000" dirty="0" smtClean="0">
                <a:solidFill>
                  <a:prstClr val="black"/>
                </a:solidFill>
                <a:latin typeface="Times New Roman" panose="02020603050405020304" pitchFamily="18" charset="0"/>
                <a:ea typeface="+mj-ea"/>
                <a:cs typeface="Times New Roman" panose="02020603050405020304" pitchFamily="18" charset="0"/>
              </a:rPr>
              <a:t>Один </a:t>
            </a:r>
            <a:r>
              <a:rPr lang="ru-RU" sz="2000" dirty="0">
                <a:solidFill>
                  <a:prstClr val="black"/>
                </a:solidFill>
                <a:latin typeface="Times New Roman" panose="02020603050405020304" pitchFamily="18" charset="0"/>
                <a:ea typeface="+mj-ea"/>
                <a:cs typeface="Times New Roman" panose="02020603050405020304" pitchFamily="18" charset="0"/>
              </a:rPr>
              <a:t>із найбільших концтаборів, що існував з </a:t>
            </a:r>
            <a:r>
              <a:rPr lang="ru-RU" sz="2000" dirty="0" err="1" smtClean="0">
                <a:solidFill>
                  <a:prstClr val="black"/>
                </a:solidFill>
                <a:latin typeface="Times New Roman" panose="02020603050405020304" pitchFamily="18" charset="0"/>
                <a:ea typeface="+mj-ea"/>
                <a:cs typeface="Times New Roman" panose="02020603050405020304" pitchFamily="18" charset="0"/>
              </a:rPr>
              <a:t>травня</a:t>
            </a:r>
            <a:r>
              <a:rPr lang="ru-RU" sz="2000" dirty="0" smtClean="0">
                <a:solidFill>
                  <a:prstClr val="black"/>
                </a:solidFill>
                <a:latin typeface="Times New Roman" panose="02020603050405020304" pitchFamily="18" charset="0"/>
                <a:ea typeface="+mj-ea"/>
                <a:cs typeface="Times New Roman" panose="02020603050405020304" pitchFamily="18" charset="0"/>
              </a:rPr>
              <a:t> </a:t>
            </a:r>
            <a:r>
              <a:rPr lang="ru-RU" sz="2000" dirty="0">
                <a:solidFill>
                  <a:prstClr val="black"/>
                </a:solidFill>
                <a:latin typeface="Times New Roman" panose="02020603050405020304" pitchFamily="18" charset="0"/>
                <a:ea typeface="+mj-ea"/>
                <a:cs typeface="Times New Roman" panose="02020603050405020304" pitchFamily="18" charset="0"/>
              </a:rPr>
              <a:t>1940 до кінця 1949 року біля міста Освенцима (Польща</a:t>
            </a:r>
            <a:r>
              <a:rPr lang="ru-RU" sz="2000" dirty="0" smtClean="0">
                <a:solidFill>
                  <a:prstClr val="black"/>
                </a:solidFill>
                <a:latin typeface="Times New Roman" panose="02020603050405020304" pitchFamily="18" charset="0"/>
                <a:ea typeface="+mj-ea"/>
                <a:cs typeface="Times New Roman" panose="02020603050405020304" pitchFamily="18" charset="0"/>
              </a:rPr>
              <a:t>)  </a:t>
            </a:r>
            <a:r>
              <a:rPr lang="ru-RU" sz="2000" dirty="0" smtClean="0">
                <a:solidFill>
                  <a:srgbClr val="000000"/>
                </a:solidFill>
                <a:latin typeface="Times New Roman" panose="02020603050405020304" pitchFamily="18" charset="0"/>
                <a:cs typeface="Times New Roman" panose="02020603050405020304" pitchFamily="18" charset="0"/>
              </a:rPr>
              <a:t>Ворота </a:t>
            </a:r>
            <a:r>
              <a:rPr lang="ru-RU" sz="2000" dirty="0">
                <a:solidFill>
                  <a:srgbClr val="000000"/>
                </a:solidFill>
                <a:latin typeface="Times New Roman" panose="02020603050405020304" pitchFamily="18" charset="0"/>
                <a:cs typeface="Times New Roman" panose="02020603050405020304" pitchFamily="18" charset="0"/>
              </a:rPr>
              <a:t>Біркенау (Аушвіц ІІ) — «ворота смерті»</a:t>
            </a:r>
            <a:endParaRPr lang="ru-RU" sz="2000" dirty="0">
              <a:solidFill>
                <a:prstClr val="black"/>
              </a:solidFill>
              <a:latin typeface="Times New Roman" panose="02020603050405020304" pitchFamily="18" charset="0"/>
              <a:cs typeface="Times New Roman" panose="02020603050405020304" pitchFamily="18" charset="0"/>
            </a:endParaRPr>
          </a:p>
        </p:txBody>
      </p:sp>
      <p:sp>
        <p:nvSpPr>
          <p:cNvPr id="4" name="Текст 3"/>
          <p:cNvSpPr>
            <a:spLocks noGrp="1"/>
          </p:cNvSpPr>
          <p:nvPr>
            <p:ph type="body" sz="half" idx="2"/>
          </p:nvPr>
        </p:nvSpPr>
        <p:spPr>
          <a:xfrm>
            <a:off x="457200" y="1435100"/>
            <a:ext cx="3250704" cy="4691063"/>
          </a:xfrm>
        </p:spPr>
        <p:txBody>
          <a:bodyPr>
            <a:normAutofit/>
          </a:bodyPr>
          <a:lstStyle/>
          <a:p>
            <a:pPr algn="just"/>
            <a:r>
              <a:rPr lang="uk-UA" sz="2000" dirty="0" smtClean="0">
                <a:solidFill>
                  <a:srgbClr val="3B3B3B"/>
                </a:solidFill>
                <a:latin typeface="Times New Roman"/>
                <a:ea typeface="Times New Roman"/>
              </a:rPr>
              <a:t>         Євреїв Німеччини,  Бельгії, Голландії, </a:t>
            </a:r>
            <a:r>
              <a:rPr lang="uk-UA" sz="2000" dirty="0">
                <a:solidFill>
                  <a:srgbClr val="3B3B3B"/>
                </a:solidFill>
                <a:latin typeface="Times New Roman"/>
                <a:ea typeface="Times New Roman"/>
              </a:rPr>
              <a:t>Франції,</a:t>
            </a:r>
            <a:r>
              <a:rPr lang="uk-UA" sz="2000" dirty="0" smtClean="0">
                <a:solidFill>
                  <a:srgbClr val="3B3B3B"/>
                </a:solidFill>
                <a:latin typeface="Times New Roman"/>
                <a:ea typeface="Times New Roman"/>
              </a:rPr>
              <a:t> посилали </a:t>
            </a:r>
            <a:r>
              <a:rPr lang="uk-UA" sz="2000" dirty="0">
                <a:solidFill>
                  <a:srgbClr val="3B3B3B"/>
                </a:solidFill>
                <a:latin typeface="Times New Roman"/>
                <a:ea typeface="Times New Roman"/>
              </a:rPr>
              <a:t>на схід, розповідаючи, що це тимчасовий захід. У Польщі створювалися табори смерті, які взагалі не були розраховані на проживання великої кількості людей - тільки на швидке знищення новоприбулих</a:t>
            </a:r>
            <a:endParaRPr lang="ru-RU" sz="2000"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1628800"/>
            <a:ext cx="4968552" cy="4454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797120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vi-VN" sz="2000" b="1" dirty="0">
                <a:latin typeface="Times New Roman" panose="02020603050405020304" pitchFamily="18" charset="0"/>
                <a:cs typeface="Times New Roman" panose="02020603050405020304" pitchFamily="18" charset="0"/>
              </a:rPr>
              <a:t>Майда́нек</a:t>
            </a:r>
            <a:r>
              <a:rPr lang="vi-VN" sz="2000" dirty="0">
                <a:latin typeface="Times New Roman" panose="02020603050405020304" pitchFamily="18" charset="0"/>
                <a:cs typeface="Times New Roman" panose="02020603050405020304" pitchFamily="18" charset="0"/>
              </a:rPr>
              <a:t>  німецький </a:t>
            </a:r>
            <a:r>
              <a:rPr lang="uk-UA" sz="2000" dirty="0" smtClean="0">
                <a:latin typeface="Times New Roman" panose="02020603050405020304" pitchFamily="18" charset="0"/>
                <a:cs typeface="Times New Roman" panose="02020603050405020304" pitchFamily="18" charset="0"/>
              </a:rPr>
              <a:t>концентраційний </a:t>
            </a:r>
            <a:r>
              <a:rPr lang="vi-VN" sz="2000" dirty="0" smtClean="0">
                <a:latin typeface="Times New Roman" panose="02020603050405020304" pitchFamily="18" charset="0"/>
                <a:cs typeface="Times New Roman" panose="02020603050405020304" pitchFamily="18" charset="0"/>
              </a:rPr>
              <a:t>табір </a:t>
            </a:r>
            <a:r>
              <a:rPr lang="vi-VN" sz="2000" dirty="0">
                <a:latin typeface="Times New Roman" panose="02020603050405020304" pitchFamily="18" charset="0"/>
                <a:cs typeface="Times New Roman" panose="02020603050405020304" pitchFamily="18" charset="0"/>
              </a:rPr>
              <a:t>та </a:t>
            </a:r>
            <a:r>
              <a:rPr lang="uk-UA" sz="2000" dirty="0" smtClean="0">
                <a:latin typeface="Times New Roman" panose="02020603050405020304" pitchFamily="18" charset="0"/>
                <a:cs typeface="Times New Roman" panose="02020603050405020304" pitchFamily="18" charset="0"/>
              </a:rPr>
              <a:t>табір смерті</a:t>
            </a:r>
            <a:r>
              <a:rPr lang="vi-VN" sz="2000" dirty="0">
                <a:latin typeface="Times New Roman" panose="02020603050405020304" pitchFamily="18" charset="0"/>
                <a:cs typeface="Times New Roman" panose="02020603050405020304" pitchFamily="18" charset="0"/>
              </a:rPr>
              <a:t> на території </a:t>
            </a:r>
            <a:r>
              <a:rPr lang="uk-UA" sz="2000" dirty="0" smtClean="0">
                <a:latin typeface="Times New Roman" panose="02020603050405020304" pitchFamily="18" charset="0"/>
                <a:cs typeface="Times New Roman" panose="02020603050405020304" pitchFamily="18" charset="0"/>
              </a:rPr>
              <a:t>Польщі</a:t>
            </a:r>
            <a:r>
              <a:rPr lang="vi-VN" sz="2000" dirty="0" smtClean="0">
                <a:latin typeface="Times New Roman" panose="02020603050405020304" pitchFamily="18" charset="0"/>
                <a:cs typeface="Times New Roman" panose="02020603050405020304" pitchFamily="18" charset="0"/>
              </a:rPr>
              <a:t>, п</a:t>
            </a:r>
            <a:r>
              <a:rPr lang="uk-UA" sz="2000" dirty="0" smtClean="0">
                <a:latin typeface="Times New Roman" panose="02020603050405020304" pitchFamily="18" charset="0"/>
                <a:cs typeface="Times New Roman" panose="02020603050405020304" pitchFamily="18" charset="0"/>
              </a:rPr>
              <a:t>облизу </a:t>
            </a:r>
            <a:r>
              <a:rPr lang="vi-VN" sz="2000" dirty="0" smtClean="0">
                <a:latin typeface="Times New Roman" panose="02020603050405020304" pitchFamily="18" charset="0"/>
                <a:cs typeface="Times New Roman" panose="02020603050405020304" pitchFamily="18" charset="0"/>
              </a:rPr>
              <a:t>міста</a:t>
            </a:r>
            <a:r>
              <a:rPr lang="vi-VN"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Люблін</a:t>
            </a:r>
            <a:endParaRPr lang="ru-RU" sz="2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p:txBody>
          <a:bodyPr/>
          <a:lstStyle/>
          <a:p>
            <a:pPr marL="0" lvl="0" indent="0">
              <a:buNone/>
            </a:pPr>
            <a:r>
              <a:rPr lang="ru-RU" sz="2000" dirty="0">
                <a:solidFill>
                  <a:srgbClr val="222222"/>
                </a:solidFill>
                <a:latin typeface="Times New Roman" panose="02020603050405020304" pitchFamily="18" charset="0"/>
                <a:cs typeface="Times New Roman" panose="02020603050405020304" pitchFamily="18" charset="0"/>
              </a:rPr>
              <a:t>Злочинці Майданека з людською жертвою — замученим вязнем концтабору, 1944 р</a:t>
            </a:r>
            <a:endParaRPr lang="ru-RU" sz="2000" dirty="0">
              <a:solidFill>
                <a:prstClr val="black"/>
              </a:solidFill>
              <a:latin typeface="Times New Roman" panose="02020603050405020304" pitchFamily="18" charset="0"/>
              <a:cs typeface="Times New Roman" panose="02020603050405020304" pitchFamily="18" charset="0"/>
            </a:endParaRPr>
          </a:p>
          <a:p>
            <a:endParaRPr lang="ru-RU" dirty="0"/>
          </a:p>
        </p:txBody>
      </p:sp>
      <p:sp>
        <p:nvSpPr>
          <p:cNvPr id="4" name="Объект 3"/>
          <p:cNvSpPr>
            <a:spLocks noGrp="1"/>
          </p:cNvSpPr>
          <p:nvPr>
            <p:ph sz="half" idx="2"/>
          </p:nvPr>
        </p:nvSpPr>
        <p:spPr/>
        <p:txBody>
          <a:bodyPr/>
          <a:lstStyle/>
          <a:p>
            <a:pPr marL="0" lvl="0" indent="0">
              <a:buNone/>
            </a:pPr>
            <a:r>
              <a:rPr lang="ru-RU" sz="2000" dirty="0">
                <a:solidFill>
                  <a:srgbClr val="222222"/>
                </a:solidFill>
                <a:latin typeface="Times New Roman" panose="02020603050405020304" pitchFamily="18" charset="0"/>
                <a:cs typeface="Times New Roman" panose="02020603050405020304" pitchFamily="18" charset="0"/>
              </a:rPr>
              <a:t>Крематорій у Майданеку. Рештки людських жертв, 1944 р</a:t>
            </a:r>
            <a:r>
              <a:rPr lang="ru-RU" sz="2000" dirty="0" smtClean="0">
                <a:solidFill>
                  <a:srgbClr val="222222"/>
                </a:solidFill>
                <a:latin typeface="Times New Roman" panose="02020603050405020304" pitchFamily="18" charset="0"/>
                <a:cs typeface="Times New Roman" panose="02020603050405020304" pitchFamily="18" charset="0"/>
              </a:rPr>
              <a:t>.</a:t>
            </a:r>
            <a:endParaRPr lang="ru-RU" sz="2000" dirty="0">
              <a:solidFill>
                <a:prstClr val="black"/>
              </a:solidFill>
              <a:latin typeface="Times New Roman" panose="02020603050405020304" pitchFamily="18" charset="0"/>
              <a:cs typeface="Times New Roman" panose="02020603050405020304" pitchFamily="18" charset="0"/>
            </a:endParaRPr>
          </a:p>
          <a:p>
            <a:endParaRPr lang="ru-RU" dirty="0"/>
          </a:p>
        </p:txBody>
      </p:sp>
      <p:pic>
        <p:nvPicPr>
          <p:cNvPr id="23554" name="Picture 2" descr="C:\Users\Женя\Desktop\голокост\майд.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2388" y="2854325"/>
            <a:ext cx="53975" cy="39688"/>
          </a:xfrm>
          <a:prstGeom prst="rect">
            <a:avLst/>
          </a:prstGeom>
          <a:noFill/>
          <a:extLst>
            <a:ext uri="{909E8E84-426E-40DD-AFC4-6F175D3DCCD1}">
              <a14:hiddenFill xmlns:a14="http://schemas.microsoft.com/office/drawing/2010/main">
                <a:solidFill>
                  <a:srgbClr val="FFFFFF"/>
                </a:solidFill>
              </a14:hiddenFill>
            </a:ext>
          </a:extLst>
        </p:spPr>
      </p:pic>
      <p:pic>
        <p:nvPicPr>
          <p:cNvPr id="23555" name="Picture 3" descr="C:\Users\Женя\Desktop\голокост\майд.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3" y="2708920"/>
            <a:ext cx="3888431" cy="3528392"/>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descr="C:\Users\Женя\Desktop\голокост\майданек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2708920"/>
            <a:ext cx="3816424" cy="331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55411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19256" cy="648072"/>
          </a:xfrm>
        </p:spPr>
        <p:txBody>
          <a:bodyPr>
            <a:noAutofit/>
          </a:bodyPr>
          <a:lstStyle/>
          <a:p>
            <a:r>
              <a:rPr lang="uk-UA" dirty="0">
                <a:solidFill>
                  <a:srgbClr val="000000"/>
                </a:solidFill>
                <a:latin typeface="Times New Roman"/>
                <a:ea typeface="+mn-ea"/>
                <a:cs typeface="+mn-cs"/>
              </a:rPr>
              <a:t>Бухенвальд</a:t>
            </a:r>
            <a:r>
              <a:rPr lang="uk-UA" b="0" dirty="0">
                <a:solidFill>
                  <a:srgbClr val="000000"/>
                </a:solidFill>
                <a:latin typeface="Times New Roman"/>
                <a:ea typeface="+mn-ea"/>
                <a:cs typeface="+mn-cs"/>
              </a:rPr>
              <a:t> </a:t>
            </a:r>
            <a:r>
              <a:rPr lang="uk-UA" b="0" dirty="0" smtClean="0">
                <a:solidFill>
                  <a:srgbClr val="000000"/>
                </a:solidFill>
                <a:latin typeface="Times New Roman"/>
                <a:ea typeface="+mn-ea"/>
                <a:cs typeface="+mn-cs"/>
              </a:rPr>
              <a:t>—концтабір біля міста </a:t>
            </a:r>
            <a:r>
              <a:rPr lang="uk-UA" b="0" dirty="0" err="1" smtClean="0">
                <a:solidFill>
                  <a:srgbClr val="000000"/>
                </a:solidFill>
                <a:latin typeface="Times New Roman"/>
                <a:ea typeface="+mn-ea"/>
                <a:cs typeface="+mn-cs"/>
              </a:rPr>
              <a:t>Ваймар</a:t>
            </a:r>
            <a:r>
              <a:rPr lang="uk-UA" b="0" dirty="0" smtClean="0">
                <a:solidFill>
                  <a:srgbClr val="000000"/>
                </a:solidFill>
                <a:latin typeface="Times New Roman"/>
                <a:ea typeface="+mn-ea"/>
                <a:cs typeface="+mn-cs"/>
              </a:rPr>
              <a:t>.</a:t>
            </a:r>
            <a:r>
              <a:rPr lang="uk-UA" b="0" dirty="0">
                <a:solidFill>
                  <a:srgbClr val="000000"/>
                </a:solidFill>
                <a:latin typeface="Times New Roman"/>
                <a:ea typeface="+mn-ea"/>
                <a:cs typeface="+mn-cs"/>
              </a:rPr>
              <a:t> </a:t>
            </a:r>
            <a:r>
              <a:rPr lang="uk-UA" b="0" dirty="0" smtClean="0">
                <a:solidFill>
                  <a:srgbClr val="000000"/>
                </a:solidFill>
                <a:latin typeface="Times New Roman"/>
                <a:ea typeface="+mn-ea"/>
                <a:cs typeface="+mn-cs"/>
              </a:rPr>
              <a:t> </a:t>
            </a:r>
            <a:r>
              <a:rPr lang="uk-UA" b="0" dirty="0" err="1" smtClean="0">
                <a:solidFill>
                  <a:srgbClr val="000000"/>
                </a:solidFill>
                <a:latin typeface="Times New Roman"/>
                <a:ea typeface="+mn-ea"/>
                <a:cs typeface="+mn-cs"/>
              </a:rPr>
              <a:t>Дивіз</a:t>
            </a:r>
            <a:r>
              <a:rPr lang="uk-UA" b="0" dirty="0" smtClean="0">
                <a:solidFill>
                  <a:srgbClr val="000000"/>
                </a:solidFill>
                <a:latin typeface="Times New Roman"/>
                <a:ea typeface="+mn-ea"/>
                <a:cs typeface="+mn-cs"/>
              </a:rPr>
              <a:t>  </a:t>
            </a:r>
            <a:r>
              <a:rPr lang="uk-UA" b="0" dirty="0" err="1" smtClean="0">
                <a:solidFill>
                  <a:srgbClr val="000000"/>
                </a:solidFill>
                <a:latin typeface="Times New Roman"/>
                <a:ea typeface="+mn-ea"/>
                <a:cs typeface="+mn-cs"/>
              </a:rPr>
              <a:t>Бухенвальду</a:t>
            </a:r>
            <a:r>
              <a:rPr lang="uk-UA" b="0" dirty="0" smtClean="0">
                <a:solidFill>
                  <a:srgbClr val="000000"/>
                </a:solidFill>
                <a:latin typeface="Times New Roman"/>
                <a:ea typeface="+mn-ea"/>
                <a:cs typeface="+mn-cs"/>
              </a:rPr>
              <a:t> </a:t>
            </a:r>
            <a:r>
              <a:rPr lang="uk-UA" b="0" dirty="0">
                <a:solidFill>
                  <a:srgbClr val="000000"/>
                </a:solidFill>
                <a:latin typeface="Times New Roman"/>
                <a:ea typeface="+mn-ea"/>
                <a:cs typeface="+mn-cs"/>
              </a:rPr>
              <a:t>на </a:t>
            </a:r>
            <a:r>
              <a:rPr lang="uk-UA" b="0" dirty="0" smtClean="0">
                <a:solidFill>
                  <a:srgbClr val="000000"/>
                </a:solidFill>
                <a:latin typeface="Times New Roman"/>
                <a:ea typeface="+mn-ea"/>
                <a:cs typeface="+mn-cs"/>
              </a:rPr>
              <a:t>  </a:t>
            </a:r>
            <a:br>
              <a:rPr lang="uk-UA" b="0" dirty="0" smtClean="0">
                <a:solidFill>
                  <a:srgbClr val="000000"/>
                </a:solidFill>
                <a:latin typeface="Times New Roman"/>
                <a:ea typeface="+mn-ea"/>
                <a:cs typeface="+mn-cs"/>
              </a:rPr>
            </a:br>
            <a:r>
              <a:rPr lang="uk-UA" b="0" dirty="0">
                <a:solidFill>
                  <a:srgbClr val="000000"/>
                </a:solidFill>
                <a:latin typeface="Times New Roman"/>
                <a:ea typeface="+mn-ea"/>
                <a:cs typeface="+mn-cs"/>
              </a:rPr>
              <a:t> </a:t>
            </a:r>
            <a:r>
              <a:rPr lang="uk-UA" b="0" dirty="0" err="1" smtClean="0">
                <a:solidFill>
                  <a:srgbClr val="000000"/>
                </a:solidFill>
                <a:latin typeface="Times New Roman"/>
                <a:ea typeface="+mn-ea"/>
                <a:cs typeface="+mn-cs"/>
              </a:rPr>
              <a:t>воротях</a:t>
            </a:r>
            <a:r>
              <a:rPr lang="uk-UA" b="0" dirty="0">
                <a:solidFill>
                  <a:srgbClr val="000000"/>
                </a:solidFill>
                <a:latin typeface="Times New Roman"/>
                <a:ea typeface="+mn-ea"/>
                <a:cs typeface="+mn-cs"/>
              </a:rPr>
              <a:t>: </a:t>
            </a:r>
            <a:r>
              <a:rPr lang="uk-UA" b="0" dirty="0" smtClean="0">
                <a:solidFill>
                  <a:srgbClr val="000000"/>
                </a:solidFill>
                <a:latin typeface="Times New Roman"/>
                <a:ea typeface="+mn-ea"/>
                <a:cs typeface="+mn-cs"/>
              </a:rPr>
              <a:t>     «</a:t>
            </a:r>
            <a:r>
              <a:rPr lang="en-US" b="0" dirty="0" err="1">
                <a:solidFill>
                  <a:srgbClr val="000000"/>
                </a:solidFill>
                <a:latin typeface="Times New Roman"/>
                <a:ea typeface="+mn-ea"/>
                <a:cs typeface="+mn-cs"/>
              </a:rPr>
              <a:t>Jedem</a:t>
            </a:r>
            <a:r>
              <a:rPr lang="en-US" b="0" dirty="0">
                <a:solidFill>
                  <a:srgbClr val="000000"/>
                </a:solidFill>
                <a:latin typeface="Times New Roman"/>
                <a:ea typeface="+mn-ea"/>
                <a:cs typeface="+mn-cs"/>
              </a:rPr>
              <a:t> das Seine» – «</a:t>
            </a:r>
            <a:r>
              <a:rPr lang="uk-UA" b="0" dirty="0">
                <a:solidFill>
                  <a:srgbClr val="000000"/>
                </a:solidFill>
                <a:latin typeface="Times New Roman"/>
                <a:ea typeface="+mn-ea"/>
                <a:cs typeface="+mn-cs"/>
              </a:rPr>
              <a:t>Кожному – своє</a:t>
            </a:r>
            <a:r>
              <a:rPr lang="uk-UA" b="0" dirty="0" smtClean="0">
                <a:solidFill>
                  <a:srgbClr val="000000"/>
                </a:solidFill>
                <a:latin typeface="Times New Roman"/>
                <a:ea typeface="+mn-ea"/>
                <a:cs typeface="+mn-cs"/>
              </a:rPr>
              <a:t>» ( </a:t>
            </a:r>
            <a:r>
              <a:rPr lang="uk-UA" b="0" dirty="0">
                <a:solidFill>
                  <a:srgbClr val="000000"/>
                </a:solidFill>
                <a:latin typeface="Times New Roman"/>
                <a:ea typeface="+mn-ea"/>
                <a:cs typeface="+mn-cs"/>
              </a:rPr>
              <a:t>вислів </a:t>
            </a:r>
            <a:r>
              <a:rPr lang="uk-UA" b="0" dirty="0" err="1" smtClean="0">
                <a:solidFill>
                  <a:srgbClr val="000000"/>
                </a:solidFill>
                <a:latin typeface="Times New Roman"/>
                <a:ea typeface="+mn-ea"/>
                <a:cs typeface="+mn-cs"/>
              </a:rPr>
              <a:t>Ціцерона</a:t>
            </a:r>
            <a:r>
              <a:rPr lang="uk-UA" b="0" dirty="0" smtClean="0">
                <a:solidFill>
                  <a:srgbClr val="000000"/>
                </a:solidFill>
                <a:latin typeface="Times New Roman"/>
                <a:ea typeface="+mn-ea"/>
                <a:cs typeface="+mn-cs"/>
              </a:rPr>
              <a:t>)</a:t>
            </a:r>
            <a:endParaRPr lang="ru-RU" b="0" dirty="0"/>
          </a:p>
        </p:txBody>
      </p:sp>
      <p:sp>
        <p:nvSpPr>
          <p:cNvPr id="3" name="Объект 2"/>
          <p:cNvSpPr>
            <a:spLocks noGrp="1"/>
          </p:cNvSpPr>
          <p:nvPr>
            <p:ph idx="1"/>
          </p:nvPr>
        </p:nvSpPr>
        <p:spPr>
          <a:xfrm>
            <a:off x="3563888" y="1268760"/>
            <a:ext cx="5122912" cy="4857403"/>
          </a:xfrm>
        </p:spPr>
        <p:txBody>
          <a:bodyPr/>
          <a:lstStyle/>
          <a:p>
            <a:pPr marL="0" lvl="0" indent="0" algn="just">
              <a:buNone/>
            </a:pPr>
            <a:endParaRPr lang="uk-UA" sz="1400" dirty="0">
              <a:solidFill>
                <a:srgbClr val="000000"/>
              </a:solidFill>
              <a:latin typeface="verdana"/>
            </a:endParaRPr>
          </a:p>
          <a:p>
            <a:pPr marL="0" indent="0">
              <a:buNone/>
            </a:pPr>
            <a:endParaRPr lang="ru-RU" dirty="0"/>
          </a:p>
        </p:txBody>
      </p:sp>
      <p:sp>
        <p:nvSpPr>
          <p:cNvPr id="4" name="Текст 3"/>
          <p:cNvSpPr>
            <a:spLocks noGrp="1"/>
          </p:cNvSpPr>
          <p:nvPr>
            <p:ph type="body" sz="half" idx="2"/>
          </p:nvPr>
        </p:nvSpPr>
        <p:spPr>
          <a:xfrm>
            <a:off x="457200" y="908720"/>
            <a:ext cx="3008313" cy="5217443"/>
          </a:xfrm>
        </p:spPr>
        <p:txBody>
          <a:bodyPr>
            <a:noAutofit/>
          </a:bodyPr>
          <a:lstStyle/>
          <a:p>
            <a:pPr algn="just">
              <a:spcAft>
                <a:spcPts val="0"/>
              </a:spcAft>
            </a:pPr>
            <a:r>
              <a:rPr lang="uk-UA" sz="1600" dirty="0" smtClean="0">
                <a:solidFill>
                  <a:srgbClr val="000000"/>
                </a:solidFill>
                <a:latin typeface="Times New Roman"/>
              </a:rPr>
              <a:t>    Згідно </a:t>
            </a:r>
            <a:r>
              <a:rPr lang="uk-UA" sz="1600" dirty="0">
                <a:solidFill>
                  <a:srgbClr val="000000"/>
                </a:solidFill>
                <a:latin typeface="Times New Roman"/>
              </a:rPr>
              <a:t>з </a:t>
            </a:r>
            <a:r>
              <a:rPr lang="uk-UA" sz="1600" dirty="0" smtClean="0">
                <a:solidFill>
                  <a:srgbClr val="000000"/>
                </a:solidFill>
                <a:latin typeface="Times New Roman"/>
              </a:rPr>
              <a:t>оцінками</a:t>
            </a:r>
            <a:r>
              <a:rPr lang="uk-UA" sz="1600" dirty="0">
                <a:solidFill>
                  <a:srgbClr val="000000"/>
                </a:solidFill>
                <a:latin typeface="Times New Roman"/>
              </a:rPr>
              <a:t> в </a:t>
            </a:r>
            <a:r>
              <a:rPr lang="uk-UA" sz="1600" dirty="0" err="1">
                <a:solidFill>
                  <a:srgbClr val="000000"/>
                </a:solidFill>
                <a:latin typeface="Times New Roman"/>
              </a:rPr>
              <a:t>Бухенвальді</a:t>
            </a:r>
            <a:r>
              <a:rPr lang="uk-UA" sz="1600" dirty="0" smtClean="0">
                <a:solidFill>
                  <a:srgbClr val="000000"/>
                </a:solidFill>
                <a:latin typeface="Times New Roman"/>
              </a:rPr>
              <a:t> загинуло </a:t>
            </a:r>
            <a:r>
              <a:rPr lang="uk-UA" sz="1600" dirty="0">
                <a:solidFill>
                  <a:srgbClr val="000000"/>
                </a:solidFill>
                <a:latin typeface="Times New Roman"/>
              </a:rPr>
              <a:t>близько 50 000 людей </a:t>
            </a:r>
            <a:r>
              <a:rPr lang="uk-UA" sz="1600" dirty="0" smtClean="0">
                <a:solidFill>
                  <a:srgbClr val="000000"/>
                </a:solidFill>
                <a:latin typeface="Times New Roman"/>
              </a:rPr>
              <a:t>  </a:t>
            </a:r>
          </a:p>
          <a:p>
            <a:pPr algn="just">
              <a:spcAft>
                <a:spcPts val="0"/>
              </a:spcAft>
            </a:pPr>
            <a:r>
              <a:rPr lang="uk-UA" sz="1600" dirty="0">
                <a:solidFill>
                  <a:srgbClr val="000000"/>
                </a:solidFill>
                <a:latin typeface="Times New Roman"/>
              </a:rPr>
              <a:t> </a:t>
            </a:r>
            <a:r>
              <a:rPr lang="uk-UA" sz="1600" dirty="0" smtClean="0">
                <a:solidFill>
                  <a:srgbClr val="000000"/>
                </a:solidFill>
                <a:latin typeface="Times New Roman"/>
              </a:rPr>
              <a:t>    Щодня </a:t>
            </a:r>
            <a:r>
              <a:rPr lang="uk-UA" sz="1600" dirty="0">
                <a:solidFill>
                  <a:srgbClr val="000000"/>
                </a:solidFill>
                <a:latin typeface="Times New Roman"/>
              </a:rPr>
              <a:t>тут гинули тисячі людей: їх вбивали камінням, різками, топили в гною, кастрували, нівечили, морили </a:t>
            </a:r>
            <a:r>
              <a:rPr lang="uk-UA" sz="1600" dirty="0" smtClean="0">
                <a:solidFill>
                  <a:srgbClr val="000000"/>
                </a:solidFill>
                <a:latin typeface="Times New Roman"/>
              </a:rPr>
              <a:t>голодом, спалювали живцем</a:t>
            </a:r>
          </a:p>
          <a:p>
            <a:pPr algn="just">
              <a:spcAft>
                <a:spcPts val="0"/>
              </a:spcAft>
            </a:pPr>
            <a:r>
              <a:rPr lang="uk-UA" sz="1600" dirty="0" smtClean="0">
                <a:latin typeface="Times New Roman"/>
                <a:ea typeface="Times New Roman"/>
              </a:rPr>
              <a:t>     Для </a:t>
            </a:r>
            <a:r>
              <a:rPr lang="uk-UA" sz="1600" dirty="0">
                <a:latin typeface="Times New Roman"/>
                <a:ea typeface="Times New Roman"/>
              </a:rPr>
              <a:t>відбору </a:t>
            </a:r>
            <a:r>
              <a:rPr lang="uk-UA" sz="1600" dirty="0" smtClean="0">
                <a:latin typeface="Times New Roman"/>
                <a:ea typeface="Times New Roman"/>
              </a:rPr>
              <a:t>дітей німці </a:t>
            </a:r>
            <a:r>
              <a:rPr lang="uk-UA" sz="1600" dirty="0">
                <a:latin typeface="Times New Roman"/>
                <a:ea typeface="Times New Roman"/>
              </a:rPr>
              <a:t>ставили планку на висоті 120 см. Всі діти, які могли пройти під цією планкою, відправлялися до крематорію. Знаючи про це, діти витягувалися як тільки могли, піднімали вгору голови, стараючись потрапити до групи тих, кого залишають в живих...</a:t>
            </a:r>
            <a:endParaRPr lang="uk-UA" sz="1600" dirty="0">
              <a:solidFill>
                <a:srgbClr val="000000"/>
              </a:solidFill>
              <a:latin typeface="verdana"/>
            </a:endParaRPr>
          </a:p>
        </p:txBody>
      </p:sp>
      <p:pic>
        <p:nvPicPr>
          <p:cNvPr id="1028" name="Picture 4" descr="C:\Users\Женя\Desktop\голокост\діти за гратами.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3284984"/>
            <a:ext cx="4392488" cy="324036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Женя\Desktop\голокост\п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908720"/>
            <a:ext cx="4392488"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25337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000" dirty="0" smtClean="0">
                <a:latin typeface="Times New Roman" panose="02020603050405020304" pitchFamily="18" charset="0"/>
                <a:cs typeface="Times New Roman" panose="02020603050405020304" pitchFamily="18" charset="0"/>
              </a:rPr>
              <a:t>Люди, які потрапляли до концтабору, </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помирали в жахливих, нелюдських умовах</a:t>
            </a:r>
            <a:endParaRPr lang="ru-RU" sz="2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p:txBody>
          <a:bodyPr/>
          <a:lstStyle/>
          <a:p>
            <a:endParaRPr lang="ru-RU" dirty="0"/>
          </a:p>
        </p:txBody>
      </p:sp>
      <p:sp>
        <p:nvSpPr>
          <p:cNvPr id="4" name="Объект 3"/>
          <p:cNvSpPr>
            <a:spLocks noGrp="1"/>
          </p:cNvSpPr>
          <p:nvPr>
            <p:ph sz="half" idx="2"/>
          </p:nvPr>
        </p:nvSpPr>
        <p:spPr/>
        <p:txBody>
          <a:bodyPr/>
          <a:lstStyle/>
          <a:p>
            <a:endParaRPr lang="ru-RU" dirty="0"/>
          </a:p>
        </p:txBody>
      </p:sp>
      <p:pic>
        <p:nvPicPr>
          <p:cNvPr id="19458" name="Picture 2" descr="C:\Users\Женя\Desktop\голокост\звірства.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3941125" cy="4536504"/>
          </a:xfrm>
          <a:prstGeom prst="rect">
            <a:avLst/>
          </a:prstGeom>
          <a:noFill/>
          <a:extLst>
            <a:ext uri="{909E8E84-426E-40DD-AFC4-6F175D3DCCD1}">
              <a14:hiddenFill xmlns:a14="http://schemas.microsoft.com/office/drawing/2010/main">
                <a:solidFill>
                  <a:srgbClr val="FFFFFF"/>
                </a:solidFill>
              </a14:hiddenFill>
            </a:ext>
          </a:extLst>
        </p:spPr>
      </p:pic>
      <p:pic>
        <p:nvPicPr>
          <p:cNvPr id="19459" name="Picture 3" descr="C:\Users\Женя\Desktop\голокост\трупи.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1556792"/>
            <a:ext cx="4104456" cy="453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99288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Рисунок 2"/>
          <p:cNvSpPr>
            <a:spLocks noGrp="1"/>
          </p:cNvSpPr>
          <p:nvPr>
            <p:ph type="pic" idx="1"/>
          </p:nvPr>
        </p:nvSpPr>
        <p:spPr/>
      </p:sp>
      <p:sp>
        <p:nvSpPr>
          <p:cNvPr id="4" name="Текст 3"/>
          <p:cNvSpPr>
            <a:spLocks noGrp="1"/>
          </p:cNvSpPr>
          <p:nvPr>
            <p:ph type="body" sz="half" idx="2"/>
          </p:nvPr>
        </p:nvSpPr>
        <p:spPr/>
        <p:txBody>
          <a:bodyPr/>
          <a:lstStyle/>
          <a:p>
            <a:endParaRPr lang="ru-RU" dirty="0"/>
          </a:p>
        </p:txBody>
      </p:sp>
      <p:pic>
        <p:nvPicPr>
          <p:cNvPr id="12290" name="Picture 2" descr="C:\Users\Женя\Desktop\голокост\досліди.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3588" y="24760"/>
            <a:ext cx="12192001" cy="6530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77552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3183" y="260648"/>
            <a:ext cx="8229600" cy="1143000"/>
          </a:xfrm>
        </p:spPr>
        <p:txBody>
          <a:bodyPr>
            <a:normAutofit/>
          </a:bodyPr>
          <a:lstStyle/>
          <a:p>
            <a:pPr fontAlgn="base">
              <a:lnSpc>
                <a:spcPct val="115000"/>
              </a:lnSpc>
              <a:spcAft>
                <a:spcPts val="1500"/>
              </a:spcAft>
            </a:pPr>
            <a:r>
              <a:rPr lang="uk-UA" sz="2000" dirty="0">
                <a:latin typeface="Times New Roman" panose="02020603050405020304" pitchFamily="18" charset="0"/>
                <a:ea typeface="Times New Roman"/>
                <a:cs typeface="Times New Roman" panose="02020603050405020304" pitchFamily="18" charset="0"/>
              </a:rPr>
              <a:t>За останніми даними, на території Європи налічувалося близько 42 тисяч таборів і гетто, хоча спочатку вчені-історики називали цифру в 7 тисяч.</a:t>
            </a:r>
            <a:r>
              <a:rPr lang="ru-RU" sz="2000" dirty="0">
                <a:latin typeface="Times New Roman" panose="02020603050405020304" pitchFamily="18" charset="0"/>
                <a:ea typeface="Calibri"/>
                <a:cs typeface="Times New Roman" panose="02020603050405020304" pitchFamily="18" charset="0"/>
              </a:rPr>
              <a:t/>
            </a:r>
            <a:br>
              <a:rPr lang="ru-RU" sz="2000" dirty="0">
                <a:latin typeface="Times New Roman" panose="02020603050405020304" pitchFamily="18" charset="0"/>
                <a:ea typeface="Calibri"/>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a:xfrm>
            <a:off x="457200" y="1268760"/>
            <a:ext cx="4038600" cy="4857403"/>
          </a:xfrm>
        </p:spPr>
        <p:txBody>
          <a:bodyPr>
            <a:normAutofit/>
          </a:bodyPr>
          <a:lstStyle/>
          <a:p>
            <a:r>
              <a:rPr lang="uk-UA" sz="2000" dirty="0" smtClean="0">
                <a:latin typeface="Times New Roman" panose="02020603050405020304" pitchFamily="18" charset="0"/>
                <a:cs typeface="Times New Roman" panose="02020603050405020304" pitchFamily="18" charset="0"/>
              </a:rPr>
              <a:t>Причеп із замордованими тілами, Бухенвальд</a:t>
            </a:r>
            <a:endParaRPr lang="ru-RU" sz="2000"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a:xfrm>
            <a:off x="4648200" y="1268760"/>
            <a:ext cx="4038600" cy="4857403"/>
          </a:xfrm>
        </p:spPr>
        <p:txBody>
          <a:bodyPr>
            <a:normAutofit/>
          </a:bodyPr>
          <a:lstStyle/>
          <a:p>
            <a:r>
              <a:rPr lang="uk-UA" sz="2000" dirty="0" smtClean="0">
                <a:latin typeface="Times New Roman" panose="02020603050405020304" pitchFamily="18" charset="0"/>
                <a:cs typeface="Times New Roman" panose="02020603050405020304" pitchFamily="18" charset="0"/>
              </a:rPr>
              <a:t>Діти - в</a:t>
            </a:r>
            <a:r>
              <a:rPr lang="en-US" sz="2000" dirty="0" smtClean="0">
                <a:latin typeface="Times New Roman" panose="02020603050405020304" pitchFamily="18" charset="0"/>
                <a:cs typeface="Times New Roman" panose="02020603050405020304" pitchFamily="18" charset="0"/>
              </a:rPr>
              <a:t>’</a:t>
            </a:r>
            <a:r>
              <a:rPr lang="uk-UA" sz="2000" dirty="0" err="1" smtClean="0">
                <a:latin typeface="Times New Roman" panose="02020603050405020304" pitchFamily="18" charset="0"/>
                <a:cs typeface="Times New Roman" panose="02020603050405020304" pitchFamily="18" charset="0"/>
              </a:rPr>
              <a:t>язні</a:t>
            </a:r>
            <a:r>
              <a:rPr lang="uk-UA" sz="2000" dirty="0" smtClean="0">
                <a:latin typeface="Times New Roman" panose="02020603050405020304" pitchFamily="18" charset="0"/>
                <a:cs typeface="Times New Roman" panose="02020603050405020304" pitchFamily="18" charset="0"/>
              </a:rPr>
              <a:t> Бухенвальда</a:t>
            </a:r>
            <a:endParaRPr lang="ru-RU" sz="2000" dirty="0">
              <a:latin typeface="Times New Roman" panose="02020603050405020304" pitchFamily="18" charset="0"/>
              <a:cs typeface="Times New Roman" panose="02020603050405020304" pitchFamily="18" charset="0"/>
            </a:endParaRPr>
          </a:p>
        </p:txBody>
      </p:sp>
      <p:pic>
        <p:nvPicPr>
          <p:cNvPr id="2050" name="Picture 2" descr="C:\Users\Женя\Desktop\голокост\Бухенвальд,причеп із замордованими в'язнями,19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7" y="2051065"/>
            <a:ext cx="3888431" cy="404223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Женя\Desktop\голокост\бух.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9" y="2051065"/>
            <a:ext cx="4464497" cy="4013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905849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787798"/>
          </a:xfrm>
        </p:spPr>
        <p:txBody>
          <a:bodyPr>
            <a:normAutofit/>
          </a:bodyPr>
          <a:lstStyle/>
          <a:p>
            <a:r>
              <a:rPr lang="uk-UA" b="0" dirty="0" smtClean="0">
                <a:latin typeface="Times New Roman"/>
                <a:ea typeface="Times New Roman"/>
              </a:rPr>
              <a:t> У </a:t>
            </a:r>
            <a:r>
              <a:rPr lang="uk-UA" b="0" dirty="0">
                <a:latin typeface="Times New Roman"/>
                <a:ea typeface="Times New Roman"/>
              </a:rPr>
              <a:t>1941 р. німецька армія напала на Радянський Союз. </a:t>
            </a:r>
            <a:r>
              <a:rPr lang="uk-UA" b="0" dirty="0" smtClean="0">
                <a:latin typeface="Times New Roman"/>
                <a:ea typeface="Times New Roman"/>
              </a:rPr>
              <a:t>Менш </a:t>
            </a:r>
            <a:r>
              <a:rPr lang="uk-UA" b="0" dirty="0">
                <a:latin typeface="Times New Roman"/>
                <a:ea typeface="Times New Roman"/>
              </a:rPr>
              <a:t>ніж за 6 </a:t>
            </a:r>
            <a:r>
              <a:rPr lang="uk-UA" b="0" dirty="0" smtClean="0">
                <a:latin typeface="Times New Roman"/>
                <a:ea typeface="Times New Roman"/>
              </a:rPr>
              <a:t>місяців </a:t>
            </a:r>
            <a:r>
              <a:rPr lang="uk-UA" b="0" dirty="0" smtClean="0">
                <a:solidFill>
                  <a:prstClr val="black"/>
                </a:solidFill>
                <a:latin typeface="Times New Roman"/>
                <a:ea typeface="Times New Roman"/>
              </a:rPr>
              <a:t>було </a:t>
            </a:r>
            <a:r>
              <a:rPr lang="uk-UA" b="0" dirty="0">
                <a:solidFill>
                  <a:prstClr val="black"/>
                </a:solidFill>
                <a:latin typeface="Times New Roman"/>
                <a:ea typeface="Times New Roman"/>
              </a:rPr>
              <a:t>вбито</a:t>
            </a:r>
            <a:r>
              <a:rPr lang="uk-UA" b="0" dirty="0" smtClean="0">
                <a:latin typeface="Times New Roman"/>
                <a:ea typeface="Times New Roman"/>
              </a:rPr>
              <a:t> </a:t>
            </a:r>
            <a:r>
              <a:rPr lang="uk-UA" b="0" dirty="0">
                <a:latin typeface="Times New Roman"/>
                <a:ea typeface="Times New Roman"/>
              </a:rPr>
              <a:t>700000 </a:t>
            </a:r>
            <a:r>
              <a:rPr lang="uk-UA" b="0" dirty="0" smtClean="0">
                <a:latin typeface="Times New Roman"/>
                <a:ea typeface="Times New Roman"/>
              </a:rPr>
              <a:t>євреїв</a:t>
            </a:r>
            <a:endParaRPr lang="ru-RU" dirty="0"/>
          </a:p>
        </p:txBody>
      </p:sp>
      <p:sp>
        <p:nvSpPr>
          <p:cNvPr id="3" name="Объект 2"/>
          <p:cNvSpPr>
            <a:spLocks noGrp="1"/>
          </p:cNvSpPr>
          <p:nvPr>
            <p:ph idx="1"/>
          </p:nvPr>
        </p:nvSpPr>
        <p:spPr/>
        <p:txBody>
          <a:bodyPr>
            <a:normAutofit/>
          </a:bodyPr>
          <a:lstStyle/>
          <a:p>
            <a:r>
              <a:rPr lang="uk-UA" sz="2400" dirty="0" smtClean="0"/>
              <a:t>М.Рівно,1942 рік</a:t>
            </a:r>
            <a:endParaRPr lang="ru-RU" sz="2400" dirty="0"/>
          </a:p>
        </p:txBody>
      </p:sp>
      <p:sp>
        <p:nvSpPr>
          <p:cNvPr id="4" name="Текст 3"/>
          <p:cNvSpPr>
            <a:spLocks noGrp="1"/>
          </p:cNvSpPr>
          <p:nvPr>
            <p:ph type="body" sz="half" idx="2"/>
          </p:nvPr>
        </p:nvSpPr>
        <p:spPr>
          <a:xfrm>
            <a:off x="457200" y="2348880"/>
            <a:ext cx="3008313" cy="3777283"/>
          </a:xfrm>
        </p:spPr>
        <p:txBody>
          <a:bodyPr>
            <a:noAutofit/>
          </a:bodyPr>
          <a:lstStyle/>
          <a:p>
            <a:pPr algn="just">
              <a:spcBef>
                <a:spcPts val="0"/>
              </a:spcBef>
            </a:pPr>
            <a:r>
              <a:rPr lang="uk-UA" sz="2000" dirty="0" smtClean="0">
                <a:latin typeface="Times New Roman"/>
                <a:ea typeface="Times New Roman"/>
              </a:rPr>
              <a:t>    По </a:t>
            </a:r>
            <a:r>
              <a:rPr lang="uk-UA" sz="2000" dirty="0">
                <a:latin typeface="Times New Roman"/>
                <a:ea typeface="Times New Roman"/>
              </a:rPr>
              <a:t>всій Прибалтиці, Україні, Білорусі </a:t>
            </a:r>
            <a:r>
              <a:rPr lang="uk-UA" sz="2000" dirty="0" smtClean="0">
                <a:latin typeface="Times New Roman"/>
                <a:ea typeface="Times New Roman"/>
              </a:rPr>
              <a:t>єврейське </a:t>
            </a:r>
            <a:r>
              <a:rPr lang="uk-UA" sz="2000" dirty="0">
                <a:latin typeface="Times New Roman"/>
                <a:ea typeface="Times New Roman"/>
              </a:rPr>
              <a:t>населення </a:t>
            </a:r>
            <a:r>
              <a:rPr lang="uk-UA" sz="1800" dirty="0" smtClean="0">
                <a:latin typeface="Times New Roman"/>
                <a:ea typeface="Times New Roman"/>
                <a:cs typeface="+mj-cs"/>
              </a:rPr>
              <a:t>вивозили </a:t>
            </a:r>
            <a:r>
              <a:rPr lang="uk-UA" sz="1800" dirty="0">
                <a:latin typeface="Times New Roman"/>
                <a:ea typeface="Times New Roman"/>
                <a:cs typeface="+mj-cs"/>
              </a:rPr>
              <a:t>з міст та сіл у </a:t>
            </a:r>
            <a:r>
              <a:rPr lang="uk-UA" sz="1800" dirty="0" smtClean="0">
                <a:latin typeface="Times New Roman"/>
                <a:ea typeface="Times New Roman"/>
                <a:cs typeface="+mj-cs"/>
              </a:rPr>
              <a:t>ліси, у яри, </a:t>
            </a:r>
            <a:r>
              <a:rPr lang="uk-UA" sz="2000" dirty="0" smtClean="0">
                <a:latin typeface="Times New Roman"/>
                <a:ea typeface="Times New Roman"/>
              </a:rPr>
              <a:t> </a:t>
            </a:r>
            <a:r>
              <a:rPr lang="uk-UA" sz="2000" dirty="0">
                <a:latin typeface="Times New Roman"/>
                <a:ea typeface="Times New Roman"/>
              </a:rPr>
              <a:t>куди зганяли і розстрілювали чоловіків, жінок, дітей</a:t>
            </a:r>
            <a:endParaRPr lang="ru-RU" sz="2000" dirty="0"/>
          </a:p>
        </p:txBody>
      </p:sp>
      <p:pic>
        <p:nvPicPr>
          <p:cNvPr id="18434" name="Picture 2" descr="C:\Users\Женя\Desktop\голокост\жынки у яру.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1052736"/>
            <a:ext cx="5040560" cy="4591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662961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Рисунок 2"/>
          <p:cNvSpPr>
            <a:spLocks noGrp="1"/>
          </p:cNvSpPr>
          <p:nvPr>
            <p:ph type="pic" idx="1"/>
          </p:nvPr>
        </p:nvSpPr>
        <p:spPr/>
      </p:sp>
      <p:sp>
        <p:nvSpPr>
          <p:cNvPr id="4" name="Текст 3"/>
          <p:cNvSpPr>
            <a:spLocks noGrp="1"/>
          </p:cNvSpPr>
          <p:nvPr>
            <p:ph type="body" sz="half" idx="2"/>
          </p:nvPr>
        </p:nvSpPr>
        <p:spPr/>
        <p:txBody>
          <a:bodyPr/>
          <a:lstStyle/>
          <a:p>
            <a:endParaRPr lang="ru-RU"/>
          </a:p>
        </p:txBody>
      </p:sp>
      <p:pic>
        <p:nvPicPr>
          <p:cNvPr id="9218" name="Picture 2" descr="C:\Users\Женя\Desktop\голокост\Бабин яр.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138"/>
            <a:ext cx="9144000" cy="6871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019933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Рисунок 2"/>
          <p:cNvSpPr>
            <a:spLocks noGrp="1"/>
          </p:cNvSpPr>
          <p:nvPr>
            <p:ph type="pic" idx="1"/>
          </p:nvPr>
        </p:nvSpPr>
        <p:spPr/>
      </p:sp>
      <p:sp>
        <p:nvSpPr>
          <p:cNvPr id="4" name="Текст 3"/>
          <p:cNvSpPr>
            <a:spLocks noGrp="1"/>
          </p:cNvSpPr>
          <p:nvPr>
            <p:ph type="body" sz="half" idx="2"/>
          </p:nvPr>
        </p:nvSpPr>
        <p:spPr>
          <a:xfrm>
            <a:off x="1187624" y="5367338"/>
            <a:ext cx="6840760" cy="1013990"/>
          </a:xfrm>
        </p:spPr>
        <p:txBody>
          <a:bodyPr>
            <a:normAutofit fontScale="92500"/>
          </a:bodyPr>
          <a:lstStyle/>
          <a:p>
            <a:endParaRPr lang="uk-UA" dirty="0" smtClean="0"/>
          </a:p>
          <a:p>
            <a:r>
              <a:rPr lang="uk-UA" sz="2000" dirty="0" smtClean="0"/>
              <a:t>Після звільнення земель від фашистів  були знайдені місця масових захоронень, які стали підтвердженням звірств нацистів</a:t>
            </a:r>
            <a:endParaRPr lang="ru-RU" sz="2000" dirty="0"/>
          </a:p>
        </p:txBody>
      </p:sp>
      <p:pic>
        <p:nvPicPr>
          <p:cNvPr id="10242" name="Picture 2" descr="C:\Users\Женя\Desktop\голокост\Бабин.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620689"/>
            <a:ext cx="6984776"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583759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74242"/>
          </a:xfrm>
        </p:spPr>
        <p:txBody>
          <a:bodyPr>
            <a:normAutofit/>
          </a:bodyPr>
          <a:lstStyle/>
          <a:p>
            <a:pPr algn="l" fontAlgn="base">
              <a:lnSpc>
                <a:spcPct val="115000"/>
              </a:lnSpc>
              <a:spcAft>
                <a:spcPts val="1500"/>
              </a:spcAft>
            </a:pPr>
            <a:r>
              <a:rPr lang="uk-UA" sz="2000" dirty="0" smtClean="0">
                <a:solidFill>
                  <a:srgbClr val="3B3B3B"/>
                </a:solidFill>
                <a:latin typeface="Times New Roman"/>
                <a:ea typeface="Times New Roman"/>
                <a:cs typeface="Times New Roman"/>
              </a:rPr>
              <a:t>   27 </a:t>
            </a:r>
            <a:r>
              <a:rPr lang="uk-UA" sz="2000" dirty="0">
                <a:solidFill>
                  <a:srgbClr val="3B3B3B"/>
                </a:solidFill>
                <a:latin typeface="Times New Roman"/>
                <a:ea typeface="Times New Roman"/>
                <a:cs typeface="Times New Roman"/>
              </a:rPr>
              <a:t>січня Генеральною Асамблеєю ООН встановлено Міжнародний день пам'яті жертв </a:t>
            </a:r>
            <a:r>
              <a:rPr lang="uk-UA" sz="2000" dirty="0" smtClean="0">
                <a:solidFill>
                  <a:srgbClr val="3B3B3B"/>
                </a:solidFill>
                <a:latin typeface="Times New Roman"/>
                <a:ea typeface="Times New Roman"/>
                <a:cs typeface="Times New Roman"/>
              </a:rPr>
              <a:t>Голокосту.  Ініціаторами </a:t>
            </a:r>
            <a:r>
              <a:rPr lang="uk-UA" sz="2000" dirty="0">
                <a:solidFill>
                  <a:srgbClr val="3B3B3B"/>
                </a:solidFill>
                <a:latin typeface="Times New Roman"/>
                <a:ea typeface="Times New Roman"/>
                <a:cs typeface="Times New Roman"/>
              </a:rPr>
              <a:t>прийняття документа виступили Ізраїль, Канада, Австралія, Росія, Україна, США, а </a:t>
            </a:r>
            <a:r>
              <a:rPr lang="uk-UA" sz="2000" dirty="0" smtClean="0">
                <a:solidFill>
                  <a:srgbClr val="3B3B3B"/>
                </a:solidFill>
                <a:latin typeface="Times New Roman"/>
                <a:ea typeface="Times New Roman"/>
                <a:cs typeface="Times New Roman"/>
              </a:rPr>
              <a:t>співавторами </a:t>
            </a:r>
            <a:r>
              <a:rPr lang="uk-UA" sz="2000" dirty="0">
                <a:solidFill>
                  <a:srgbClr val="3B3B3B"/>
                </a:solidFill>
                <a:latin typeface="Times New Roman"/>
                <a:ea typeface="Times New Roman"/>
                <a:cs typeface="Times New Roman"/>
              </a:rPr>
              <a:t>- </a:t>
            </a:r>
            <a:r>
              <a:rPr lang="uk-UA" sz="2000" dirty="0" smtClean="0">
                <a:solidFill>
                  <a:srgbClr val="3B3B3B"/>
                </a:solidFill>
                <a:latin typeface="Times New Roman"/>
                <a:ea typeface="Times New Roman"/>
                <a:cs typeface="Times New Roman"/>
              </a:rPr>
              <a:t>понад </a:t>
            </a:r>
            <a:r>
              <a:rPr lang="uk-UA" sz="2000" dirty="0">
                <a:solidFill>
                  <a:srgbClr val="3B3B3B"/>
                </a:solidFill>
                <a:latin typeface="Times New Roman"/>
                <a:ea typeface="Times New Roman"/>
                <a:cs typeface="Times New Roman"/>
              </a:rPr>
              <a:t>90 держав. </a:t>
            </a:r>
            <a:r>
              <a:rPr lang="uk-UA" sz="2000" dirty="0" smtClean="0">
                <a:solidFill>
                  <a:srgbClr val="3B3B3B"/>
                </a:solidFill>
                <a:latin typeface="Times New Roman"/>
                <a:ea typeface="Times New Roman"/>
                <a:cs typeface="Times New Roman"/>
              </a:rPr>
              <a:t>27 </a:t>
            </a:r>
            <a:r>
              <a:rPr lang="uk-UA" sz="2000" dirty="0">
                <a:solidFill>
                  <a:srgbClr val="3B3B3B"/>
                </a:solidFill>
                <a:latin typeface="Times New Roman"/>
                <a:ea typeface="Times New Roman"/>
                <a:cs typeface="Times New Roman"/>
              </a:rPr>
              <a:t>січня </a:t>
            </a:r>
            <a:r>
              <a:rPr lang="uk-UA" sz="2000" dirty="0" smtClean="0">
                <a:solidFill>
                  <a:srgbClr val="3B3B3B"/>
                </a:solidFill>
                <a:latin typeface="Times New Roman"/>
                <a:ea typeface="Times New Roman"/>
                <a:cs typeface="Times New Roman"/>
              </a:rPr>
              <a:t>радянські </a:t>
            </a:r>
            <a:r>
              <a:rPr lang="uk-UA" sz="2000" dirty="0">
                <a:solidFill>
                  <a:srgbClr val="3B3B3B"/>
                </a:solidFill>
                <a:latin typeface="Times New Roman"/>
                <a:ea typeface="Times New Roman"/>
                <a:cs typeface="Times New Roman"/>
              </a:rPr>
              <a:t>війська звільнили </a:t>
            </a:r>
            <a:r>
              <a:rPr lang="uk-UA" sz="2000" dirty="0" smtClean="0">
                <a:solidFill>
                  <a:srgbClr val="3B3B3B"/>
                </a:solidFill>
                <a:latin typeface="Times New Roman"/>
                <a:ea typeface="Times New Roman"/>
                <a:cs typeface="Times New Roman"/>
              </a:rPr>
              <a:t>концтабір </a:t>
            </a:r>
            <a:r>
              <a:rPr lang="uk-UA" sz="2000" dirty="0" err="1" smtClean="0">
                <a:solidFill>
                  <a:srgbClr val="3B3B3B"/>
                </a:solidFill>
                <a:latin typeface="Times New Roman"/>
                <a:ea typeface="Times New Roman"/>
                <a:cs typeface="Times New Roman"/>
              </a:rPr>
              <a:t>Освенцим</a:t>
            </a:r>
            <a:r>
              <a:rPr lang="ru-RU" sz="1800" dirty="0">
                <a:ea typeface="Calibri"/>
                <a:cs typeface="Times New Roman"/>
              </a:rPr>
              <a:t/>
            </a:r>
            <a:br>
              <a:rPr lang="ru-RU" sz="1800" dirty="0">
                <a:ea typeface="Calibri"/>
                <a:cs typeface="Times New Roman"/>
              </a:rPr>
            </a:br>
            <a:endParaRPr lang="ru-RU" sz="2000" dirty="0"/>
          </a:p>
        </p:txBody>
      </p:sp>
      <p:sp>
        <p:nvSpPr>
          <p:cNvPr id="3" name="Объект 2"/>
          <p:cNvSpPr>
            <a:spLocks noGrp="1"/>
          </p:cNvSpPr>
          <p:nvPr>
            <p:ph idx="1"/>
          </p:nvPr>
        </p:nvSpPr>
        <p:spPr>
          <a:xfrm>
            <a:off x="457200" y="1988840"/>
            <a:ext cx="8229600" cy="4137323"/>
          </a:xfrm>
        </p:spPr>
        <p:txBody>
          <a:bodyPr>
            <a:normAutofit/>
          </a:bodyPr>
          <a:lstStyle/>
          <a:p>
            <a:pPr marL="0" indent="0">
              <a:buNone/>
            </a:pPr>
            <a:r>
              <a:rPr lang="uk-UA" sz="2000" dirty="0" smtClean="0">
                <a:latin typeface="Times New Roman" panose="02020603050405020304" pitchFamily="18" charset="0"/>
                <a:cs typeface="Times New Roman" panose="02020603050405020304" pitchFamily="18" charset="0"/>
              </a:rPr>
              <a:t>  Віддзеркалення зруйнованого дитячого світу  - у написі маленького хлопчика із варшавського гетто: «…найжахливіше, що в гетто метелики не живуть!». Напис датований 1943 роком. Відтоді метелик – це символ Голокосту.</a:t>
            </a:r>
            <a:endParaRPr lang="uk-UA" sz="2000" dirty="0">
              <a:latin typeface="Times New Roman" panose="02020603050405020304" pitchFamily="18" charset="0"/>
              <a:cs typeface="Times New Roman" panose="02020603050405020304" pitchFamily="18" charset="0"/>
            </a:endParaRPr>
          </a:p>
        </p:txBody>
      </p:sp>
      <p:pic>
        <p:nvPicPr>
          <p:cNvPr id="7170" name="Picture 2" descr="C:\Users\Женя\Desktop\голокост\мет.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28" y="3356992"/>
            <a:ext cx="8064896"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36270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363272" cy="1139726"/>
          </a:xfrm>
        </p:spPr>
        <p:txBody>
          <a:bodyPr>
            <a:normAutofit fontScale="90000"/>
          </a:bodyPr>
          <a:lstStyle/>
          <a:p>
            <a:pPr lvl="0">
              <a:spcBef>
                <a:spcPct val="20000"/>
              </a:spcBef>
            </a:pPr>
            <a:r>
              <a:rPr lang="uk-UA" b="0" dirty="0" smtClean="0">
                <a:solidFill>
                  <a:srgbClr val="FF0000"/>
                </a:solidFill>
                <a:latin typeface="Times New Roman"/>
                <a:ea typeface="Times New Roman"/>
                <a:cs typeface="+mn-cs"/>
              </a:rPr>
              <a:t>         «</a:t>
            </a:r>
            <a:r>
              <a:rPr lang="uk-UA" b="0" dirty="0">
                <a:solidFill>
                  <a:srgbClr val="FF0000"/>
                </a:solidFill>
                <a:latin typeface="Times New Roman"/>
                <a:ea typeface="TimesNewRoman,BoldItalic"/>
                <a:cs typeface="+mn-cs"/>
              </a:rPr>
              <a:t>Пам</a:t>
            </a:r>
            <a:r>
              <a:rPr lang="uk-UA" b="0" dirty="0">
                <a:solidFill>
                  <a:srgbClr val="FF0000"/>
                </a:solidFill>
                <a:latin typeface="Times New Roman"/>
                <a:ea typeface="Times New Roman"/>
                <a:cs typeface="+mn-cs"/>
              </a:rPr>
              <a:t>’</a:t>
            </a:r>
            <a:r>
              <a:rPr lang="uk-UA" b="0" dirty="0">
                <a:solidFill>
                  <a:srgbClr val="FF0000"/>
                </a:solidFill>
                <a:latin typeface="Times New Roman"/>
                <a:ea typeface="TimesNewRoman,BoldItalic"/>
                <a:cs typeface="+mn-cs"/>
              </a:rPr>
              <a:t>ять про Голокост необхідна</a:t>
            </a:r>
            <a:r>
              <a:rPr lang="uk-UA" b="0" dirty="0">
                <a:solidFill>
                  <a:srgbClr val="FF0000"/>
                </a:solidFill>
                <a:latin typeface="Times New Roman"/>
                <a:ea typeface="Times New Roman"/>
                <a:cs typeface="+mn-cs"/>
              </a:rPr>
              <a:t>, </a:t>
            </a:r>
            <a:r>
              <a:rPr lang="uk-UA" b="0" dirty="0">
                <a:solidFill>
                  <a:srgbClr val="FF0000"/>
                </a:solidFill>
                <a:latin typeface="Times New Roman"/>
                <a:ea typeface="TimesNewRoman,BoldItalic"/>
                <a:cs typeface="+mn-cs"/>
              </a:rPr>
              <a:t>щоб наші діти ніколи </a:t>
            </a:r>
            <a:r>
              <a:rPr lang="uk-UA" b="0" dirty="0" smtClean="0">
                <a:solidFill>
                  <a:srgbClr val="FF0000"/>
                </a:solidFill>
                <a:latin typeface="Times New Roman"/>
                <a:ea typeface="TimesNewRoman,BoldItalic"/>
                <a:cs typeface="+mn-cs"/>
              </a:rPr>
              <a:t> не </a:t>
            </a:r>
            <a:r>
              <a:rPr lang="uk-UA" b="0" dirty="0">
                <a:solidFill>
                  <a:srgbClr val="FF0000"/>
                </a:solidFill>
                <a:latin typeface="Times New Roman"/>
                <a:ea typeface="TimesNewRoman,BoldItalic"/>
                <a:cs typeface="+mn-cs"/>
              </a:rPr>
              <a:t>стали жертвами</a:t>
            </a:r>
            <a:r>
              <a:rPr lang="uk-UA" b="0" dirty="0">
                <a:solidFill>
                  <a:srgbClr val="FF0000"/>
                </a:solidFill>
                <a:latin typeface="Times New Roman"/>
                <a:ea typeface="Times New Roman"/>
                <a:cs typeface="+mn-cs"/>
              </a:rPr>
              <a:t>, </a:t>
            </a:r>
            <a:r>
              <a:rPr lang="uk-UA" b="0" dirty="0" smtClean="0">
                <a:solidFill>
                  <a:srgbClr val="FF0000"/>
                </a:solidFill>
                <a:latin typeface="Times New Roman"/>
                <a:ea typeface="Times New Roman"/>
                <a:cs typeface="+mn-cs"/>
              </a:rPr>
              <a:t>  </a:t>
            </a:r>
            <a:r>
              <a:rPr lang="uk-UA" b="0" dirty="0" smtClean="0">
                <a:solidFill>
                  <a:srgbClr val="FF0000"/>
                </a:solidFill>
                <a:latin typeface="Times New Roman"/>
                <a:ea typeface="TimesNewRoman,BoldItalic"/>
                <a:cs typeface="+mn-cs"/>
              </a:rPr>
              <a:t>катами </a:t>
            </a:r>
            <a:r>
              <a:rPr lang="uk-UA" b="0" dirty="0">
                <a:solidFill>
                  <a:srgbClr val="FF0000"/>
                </a:solidFill>
                <a:latin typeface="Times New Roman"/>
                <a:ea typeface="TimesNewRoman,BoldItalic"/>
                <a:cs typeface="+mn-cs"/>
              </a:rPr>
              <a:t>чи байдужими спостерігачами</a:t>
            </a:r>
            <a:r>
              <a:rPr lang="uk-UA" b="0" dirty="0">
                <a:solidFill>
                  <a:srgbClr val="FF0000"/>
                </a:solidFill>
                <a:latin typeface="Times New Roman"/>
                <a:ea typeface="Times New Roman"/>
                <a:cs typeface="+mn-cs"/>
              </a:rPr>
              <a:t>» </a:t>
            </a:r>
            <a:r>
              <a:rPr lang="uk-UA" b="0" dirty="0" smtClean="0">
                <a:solidFill>
                  <a:srgbClr val="FF0000"/>
                </a:solidFill>
                <a:latin typeface="Times New Roman"/>
                <a:ea typeface="Times New Roman"/>
                <a:cs typeface="+mn-cs"/>
              </a:rPr>
              <a:t/>
            </a:r>
            <a:br>
              <a:rPr lang="uk-UA" b="0" dirty="0" smtClean="0">
                <a:solidFill>
                  <a:srgbClr val="FF0000"/>
                </a:solidFill>
                <a:latin typeface="Times New Roman"/>
                <a:ea typeface="Times New Roman"/>
                <a:cs typeface="+mn-cs"/>
              </a:rPr>
            </a:br>
            <a:r>
              <a:rPr lang="uk-UA" b="0" dirty="0" smtClean="0">
                <a:solidFill>
                  <a:srgbClr val="FF0000"/>
                </a:solidFill>
                <a:latin typeface="Times New Roman"/>
                <a:ea typeface="Times New Roman"/>
                <a:cs typeface="+mn-cs"/>
              </a:rPr>
              <a:t>                                                                                                                </a:t>
            </a:r>
            <a:r>
              <a:rPr lang="uk-UA" dirty="0" err="1" smtClean="0">
                <a:solidFill>
                  <a:srgbClr val="00B050"/>
                </a:solidFill>
                <a:latin typeface="Times New Roman"/>
                <a:ea typeface="Times New Roman"/>
              </a:rPr>
              <a:t>Ієгуда</a:t>
            </a:r>
            <a:r>
              <a:rPr lang="uk-UA" dirty="0" smtClean="0">
                <a:solidFill>
                  <a:srgbClr val="00B050"/>
                </a:solidFill>
                <a:latin typeface="Times New Roman"/>
                <a:ea typeface="Times New Roman"/>
              </a:rPr>
              <a:t> </a:t>
            </a:r>
            <a:r>
              <a:rPr lang="uk-UA" dirty="0">
                <a:solidFill>
                  <a:srgbClr val="00B050"/>
                </a:solidFill>
                <a:latin typeface="Times New Roman"/>
                <a:ea typeface="TimesNewRoman,BoldItalic"/>
              </a:rPr>
              <a:t>Б</a:t>
            </a:r>
            <a:r>
              <a:rPr lang="uk-UA" dirty="0">
                <a:solidFill>
                  <a:srgbClr val="00B050"/>
                </a:solidFill>
                <a:latin typeface="Times New Roman"/>
                <a:ea typeface="Times New Roman"/>
              </a:rPr>
              <a:t>а</a:t>
            </a:r>
            <a:r>
              <a:rPr lang="uk-UA" dirty="0">
                <a:solidFill>
                  <a:srgbClr val="00B050"/>
                </a:solidFill>
                <a:latin typeface="Times New Roman"/>
                <a:ea typeface="TimesNewRoman,BoldItalic"/>
              </a:rPr>
              <a:t>уер</a:t>
            </a:r>
            <a:r>
              <a:rPr lang="uk-UA" dirty="0">
                <a:solidFill>
                  <a:srgbClr val="00B050"/>
                </a:solidFill>
                <a:latin typeface="Times New Roman"/>
                <a:ea typeface="Times New Roman"/>
              </a:rPr>
              <a:t> </a:t>
            </a:r>
            <a:r>
              <a:rPr lang="ru-RU" b="0" dirty="0">
                <a:solidFill>
                  <a:srgbClr val="FF0000"/>
                </a:solidFill>
                <a:ea typeface="+mn-ea"/>
                <a:cs typeface="+mn-cs"/>
              </a:rPr>
              <a:t/>
            </a:r>
            <a:br>
              <a:rPr lang="ru-RU" b="0" dirty="0">
                <a:solidFill>
                  <a:srgbClr val="FF0000"/>
                </a:solidFill>
                <a:ea typeface="+mn-ea"/>
                <a:cs typeface="+mn-cs"/>
              </a:rPr>
            </a:br>
            <a:endParaRPr lang="ru-RU" dirty="0"/>
          </a:p>
        </p:txBody>
      </p:sp>
      <p:pic>
        <p:nvPicPr>
          <p:cNvPr id="1026" name="Picture 2" descr="C:\Users\Женя\Desktop\голокост\символ г.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12776"/>
            <a:ext cx="8208912"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970482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313</TotalTime>
  <Words>523</Words>
  <Application>Microsoft Office PowerPoint</Application>
  <PresentationFormat>Экран (4:3)</PresentationFormat>
  <Paragraphs>32</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                    Причиною Голокосту став антисемітизм, який пропагував Гітлер. </vt:lpstr>
      <vt:lpstr>Презентация PowerPoint</vt:lpstr>
      <vt:lpstr>  </vt:lpstr>
      <vt:lpstr>Даха́у — один з перших нацистських концтаборів у Південній Німеччині біля Мюнхена. Почав діяти з 20 березня 1933 року </vt:lpstr>
      <vt:lpstr>Аушвіц-Біркенау (нім. KZ Auschwitz-Birkenau, пол. Auschwitz) </vt:lpstr>
      <vt:lpstr>Майда́нек  німецький концентраційний табір та табір смерті на території Польщі, поблизу міста Люблін</vt:lpstr>
      <vt:lpstr>Бухенвальд —концтабір біля міста Ваймар.  Дивіз  Бухенвальду на     воротях:      «Jedem das Seine» – «Кожному – своє» ( вислів Ціцерона)</vt:lpstr>
      <vt:lpstr>Люди, які потрапляли до концтабору,  помирали в жахливих, нелюдських умовах</vt:lpstr>
      <vt:lpstr>Презентация PowerPoint</vt:lpstr>
      <vt:lpstr>За останніми даними, на території Європи налічувалося близько 42 тисяч таборів і гетто, хоча спочатку вчені-історики називали цифру в 7 тисяч. </vt:lpstr>
      <vt:lpstr> У 1941 р. німецька армія напала на Радянський Союз. Менш ніж за 6 місяців було вбито 700000 євреїв</vt:lpstr>
      <vt:lpstr>Презентация PowerPoint</vt:lpstr>
      <vt:lpstr>Презентация PowerPoint</vt:lpstr>
      <vt:lpstr>   27 січня Генеральною Асамблеєю ООН встановлено Міжнародний день пам'яті жертв Голокосту.  Ініціаторами прийняття документа виступили Ізраїль, Канада, Австралія, Росія, Україна, США, а співавторами - понад 90 держав. 27 січня радянські війська звільнили концтабір Освенцим </vt:lpstr>
      <vt:lpstr>         «Пам’ять про Голокост необхідна, щоб наші діти ніколи  не стали жертвами,   катами чи байдужими спостерігачами»                                                                                                                  Ієгуда Бауер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Женя</dc:creator>
  <cp:lastModifiedBy>Женя</cp:lastModifiedBy>
  <cp:revision>28</cp:revision>
  <dcterms:created xsi:type="dcterms:W3CDTF">2018-06-23T20:05:59Z</dcterms:created>
  <dcterms:modified xsi:type="dcterms:W3CDTF">2018-06-25T08:49:35Z</dcterms:modified>
</cp:coreProperties>
</file>